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3"/>
  </p:notesMasterIdLst>
  <p:sldIdLst>
    <p:sldId id="256" r:id="rId2"/>
    <p:sldId id="257" r:id="rId3"/>
    <p:sldId id="282" r:id="rId4"/>
    <p:sldId id="258" r:id="rId5"/>
    <p:sldId id="284" r:id="rId6"/>
    <p:sldId id="285" r:id="rId7"/>
    <p:sldId id="286" r:id="rId8"/>
    <p:sldId id="283" r:id="rId9"/>
    <p:sldId id="259" r:id="rId10"/>
    <p:sldId id="260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490500-5A23-4414-ADA2-C03686BC3DE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EADAFB-36C6-4D7C-BC73-697C2BA4CEC4}">
      <dgm:prSet/>
      <dgm:spPr/>
      <dgm:t>
        <a:bodyPr/>
        <a:lstStyle/>
        <a:p>
          <a:pPr rtl="0"/>
          <a:r>
            <a:rPr lang="ru-RU" dirty="0" smtClean="0"/>
            <a:t>г. Куйбышев</a:t>
          </a:r>
          <a:endParaRPr lang="ru-RU" dirty="0"/>
        </a:p>
      </dgm:t>
    </dgm:pt>
    <dgm:pt modelId="{E09EE692-05B7-49F0-BD40-3C6FEA4576ED}" type="parTrans" cxnId="{2E5E8A2F-D5F3-4506-8B83-53EA9C201E9B}">
      <dgm:prSet/>
      <dgm:spPr/>
      <dgm:t>
        <a:bodyPr/>
        <a:lstStyle/>
        <a:p>
          <a:endParaRPr lang="ru-RU"/>
        </a:p>
      </dgm:t>
    </dgm:pt>
    <dgm:pt modelId="{AA39FFB9-E1E7-463B-8E2F-F75AF9C1E6F2}" type="sibTrans" cxnId="{2E5E8A2F-D5F3-4506-8B83-53EA9C201E9B}">
      <dgm:prSet/>
      <dgm:spPr/>
      <dgm:t>
        <a:bodyPr/>
        <a:lstStyle/>
        <a:p>
          <a:endParaRPr lang="ru-RU"/>
        </a:p>
      </dgm:t>
    </dgm:pt>
    <dgm:pt modelId="{1C6BCD31-FF9C-4CEE-A3D0-AA331A14FECA}">
      <dgm:prSet/>
      <dgm:spPr/>
      <dgm:t>
        <a:bodyPr/>
        <a:lstStyle/>
        <a:p>
          <a:pPr rtl="0"/>
          <a:r>
            <a:rPr lang="ru-RU" dirty="0" err="1" smtClean="0"/>
            <a:t>р.п</a:t>
          </a:r>
          <a:r>
            <a:rPr lang="ru-RU" dirty="0" smtClean="0"/>
            <a:t>. Сузун</a:t>
          </a:r>
          <a:endParaRPr lang="ru-RU" dirty="0"/>
        </a:p>
      </dgm:t>
    </dgm:pt>
    <dgm:pt modelId="{888F551E-CBA7-45BB-9BBB-5D4C0E587C0B}" type="parTrans" cxnId="{6F08921A-374A-4ABA-A23C-699A48120565}">
      <dgm:prSet/>
      <dgm:spPr/>
      <dgm:t>
        <a:bodyPr/>
        <a:lstStyle/>
        <a:p>
          <a:endParaRPr lang="ru-RU"/>
        </a:p>
      </dgm:t>
    </dgm:pt>
    <dgm:pt modelId="{203FE86E-4A11-4C75-AD09-51831D8C39FA}" type="sibTrans" cxnId="{6F08921A-374A-4ABA-A23C-699A48120565}">
      <dgm:prSet/>
      <dgm:spPr/>
      <dgm:t>
        <a:bodyPr/>
        <a:lstStyle/>
        <a:p>
          <a:endParaRPr lang="ru-RU"/>
        </a:p>
      </dgm:t>
    </dgm:pt>
    <dgm:pt modelId="{8982A08E-53BA-4612-997C-195C32087F74}">
      <dgm:prSet/>
      <dgm:spPr/>
      <dgm:t>
        <a:bodyPr/>
        <a:lstStyle/>
        <a:p>
          <a:pPr rtl="0"/>
          <a:r>
            <a:rPr lang="ru-RU" dirty="0" err="1" smtClean="0"/>
            <a:t>р.п</a:t>
          </a:r>
          <a:r>
            <a:rPr lang="ru-RU" dirty="0" smtClean="0"/>
            <a:t>. Колывань</a:t>
          </a:r>
          <a:endParaRPr lang="ru-RU" dirty="0"/>
        </a:p>
      </dgm:t>
    </dgm:pt>
    <dgm:pt modelId="{702C9457-6180-4E57-93C7-ACB9F1330B27}" type="parTrans" cxnId="{31CEBC59-723E-455B-A232-04EF12EA65CF}">
      <dgm:prSet/>
      <dgm:spPr/>
      <dgm:t>
        <a:bodyPr/>
        <a:lstStyle/>
        <a:p>
          <a:endParaRPr lang="ru-RU"/>
        </a:p>
      </dgm:t>
    </dgm:pt>
    <dgm:pt modelId="{984078B4-2AB5-439A-9505-FD2AE8E14D06}" type="sibTrans" cxnId="{31CEBC59-723E-455B-A232-04EF12EA65CF}">
      <dgm:prSet/>
      <dgm:spPr/>
      <dgm:t>
        <a:bodyPr/>
        <a:lstStyle/>
        <a:p>
          <a:endParaRPr lang="ru-RU"/>
        </a:p>
      </dgm:t>
    </dgm:pt>
    <dgm:pt modelId="{56213B82-6F92-469C-A970-F89BA87B256C}" type="pres">
      <dgm:prSet presAssocID="{B7490500-5A23-4414-ADA2-C03686BC3DE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91D066-3B9A-4EAF-BF61-B4A4DB0D8D6F}" type="pres">
      <dgm:prSet presAssocID="{3DEADAFB-36C6-4D7C-BC73-697C2BA4CEC4}" presName="composite" presStyleCnt="0"/>
      <dgm:spPr/>
    </dgm:pt>
    <dgm:pt modelId="{58A2D432-68EF-416B-AFF8-2697DE24A5F9}" type="pres">
      <dgm:prSet presAssocID="{3DEADAFB-36C6-4D7C-BC73-697C2BA4CEC4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475D34D6-6137-46E8-AFD7-838846E74E24}" type="pres">
      <dgm:prSet presAssocID="{3DEADAFB-36C6-4D7C-BC73-697C2BA4CEC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F71F7-7A90-4AED-B746-4EC6603E6C0C}" type="pres">
      <dgm:prSet presAssocID="{AA39FFB9-E1E7-463B-8E2F-F75AF9C1E6F2}" presName="spacing" presStyleCnt="0"/>
      <dgm:spPr/>
    </dgm:pt>
    <dgm:pt modelId="{66A2A66A-76E9-4125-8DD6-D3DBFFBB7C4A}" type="pres">
      <dgm:prSet presAssocID="{1C6BCD31-FF9C-4CEE-A3D0-AA331A14FECA}" presName="composite" presStyleCnt="0"/>
      <dgm:spPr/>
    </dgm:pt>
    <dgm:pt modelId="{C15C30BE-3B41-4D06-BF5A-59F7D94BD8F0}" type="pres">
      <dgm:prSet presAssocID="{1C6BCD31-FF9C-4CEE-A3D0-AA331A14FECA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904E0489-7BB1-43BA-92F0-D2E98CABADD8}" type="pres">
      <dgm:prSet presAssocID="{1C6BCD31-FF9C-4CEE-A3D0-AA331A14FEC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9DA79-161D-45BB-B16F-7D28AB1B7572}" type="pres">
      <dgm:prSet presAssocID="{203FE86E-4A11-4C75-AD09-51831D8C39FA}" presName="spacing" presStyleCnt="0"/>
      <dgm:spPr/>
    </dgm:pt>
    <dgm:pt modelId="{D3F433D4-7554-41D3-A5FE-02944C2FB403}" type="pres">
      <dgm:prSet presAssocID="{8982A08E-53BA-4612-997C-195C32087F74}" presName="composite" presStyleCnt="0"/>
      <dgm:spPr/>
    </dgm:pt>
    <dgm:pt modelId="{9048FAAF-985E-4AAD-89D1-60D43721BC91}" type="pres">
      <dgm:prSet presAssocID="{8982A08E-53BA-4612-997C-195C32087F74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BB416DA4-C154-4FF5-B820-9E2CD961AE1E}" type="pres">
      <dgm:prSet presAssocID="{8982A08E-53BA-4612-997C-195C32087F7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4DDAF9-5F95-4020-A74E-18F1C88F41CF}" type="presOf" srcId="{3DEADAFB-36C6-4D7C-BC73-697C2BA4CEC4}" destId="{475D34D6-6137-46E8-AFD7-838846E74E24}" srcOrd="0" destOrd="0" presId="urn:microsoft.com/office/officeart/2005/8/layout/vList3"/>
    <dgm:cxn modelId="{B8B4ADD2-67FF-469F-99F0-87630CEB171A}" type="presOf" srcId="{1C6BCD31-FF9C-4CEE-A3D0-AA331A14FECA}" destId="{904E0489-7BB1-43BA-92F0-D2E98CABADD8}" srcOrd="0" destOrd="0" presId="urn:microsoft.com/office/officeart/2005/8/layout/vList3"/>
    <dgm:cxn modelId="{31CEBC59-723E-455B-A232-04EF12EA65CF}" srcId="{B7490500-5A23-4414-ADA2-C03686BC3DEB}" destId="{8982A08E-53BA-4612-997C-195C32087F74}" srcOrd="2" destOrd="0" parTransId="{702C9457-6180-4E57-93C7-ACB9F1330B27}" sibTransId="{984078B4-2AB5-439A-9505-FD2AE8E14D06}"/>
    <dgm:cxn modelId="{551CC8D4-5C44-4C94-81A6-26B8F027B055}" type="presOf" srcId="{8982A08E-53BA-4612-997C-195C32087F74}" destId="{BB416DA4-C154-4FF5-B820-9E2CD961AE1E}" srcOrd="0" destOrd="0" presId="urn:microsoft.com/office/officeart/2005/8/layout/vList3"/>
    <dgm:cxn modelId="{A7D2BA9D-3D45-48DD-A50B-24DD72734962}" type="presOf" srcId="{B7490500-5A23-4414-ADA2-C03686BC3DEB}" destId="{56213B82-6F92-469C-A970-F89BA87B256C}" srcOrd="0" destOrd="0" presId="urn:microsoft.com/office/officeart/2005/8/layout/vList3"/>
    <dgm:cxn modelId="{2E5E8A2F-D5F3-4506-8B83-53EA9C201E9B}" srcId="{B7490500-5A23-4414-ADA2-C03686BC3DEB}" destId="{3DEADAFB-36C6-4D7C-BC73-697C2BA4CEC4}" srcOrd="0" destOrd="0" parTransId="{E09EE692-05B7-49F0-BD40-3C6FEA4576ED}" sibTransId="{AA39FFB9-E1E7-463B-8E2F-F75AF9C1E6F2}"/>
    <dgm:cxn modelId="{6F08921A-374A-4ABA-A23C-699A48120565}" srcId="{B7490500-5A23-4414-ADA2-C03686BC3DEB}" destId="{1C6BCD31-FF9C-4CEE-A3D0-AA331A14FECA}" srcOrd="1" destOrd="0" parTransId="{888F551E-CBA7-45BB-9BBB-5D4C0E587C0B}" sibTransId="{203FE86E-4A11-4C75-AD09-51831D8C39FA}"/>
    <dgm:cxn modelId="{98D4ADC9-2704-413C-8F35-8130B6F79E2F}" type="presParOf" srcId="{56213B82-6F92-469C-A970-F89BA87B256C}" destId="{1A91D066-3B9A-4EAF-BF61-B4A4DB0D8D6F}" srcOrd="0" destOrd="0" presId="urn:microsoft.com/office/officeart/2005/8/layout/vList3"/>
    <dgm:cxn modelId="{0E63B5AC-0E50-4AD4-85B2-436DF8C72832}" type="presParOf" srcId="{1A91D066-3B9A-4EAF-BF61-B4A4DB0D8D6F}" destId="{58A2D432-68EF-416B-AFF8-2697DE24A5F9}" srcOrd="0" destOrd="0" presId="urn:microsoft.com/office/officeart/2005/8/layout/vList3"/>
    <dgm:cxn modelId="{FD0C2DC5-6D9E-4C51-A5E5-867AF81FD088}" type="presParOf" srcId="{1A91D066-3B9A-4EAF-BF61-B4A4DB0D8D6F}" destId="{475D34D6-6137-46E8-AFD7-838846E74E24}" srcOrd="1" destOrd="0" presId="urn:microsoft.com/office/officeart/2005/8/layout/vList3"/>
    <dgm:cxn modelId="{F6D7F7EB-3393-4B03-8586-06B907C76BBF}" type="presParOf" srcId="{56213B82-6F92-469C-A970-F89BA87B256C}" destId="{B96F71F7-7A90-4AED-B746-4EC6603E6C0C}" srcOrd="1" destOrd="0" presId="urn:microsoft.com/office/officeart/2005/8/layout/vList3"/>
    <dgm:cxn modelId="{753DC12B-9368-4862-8CFD-3971155EC16E}" type="presParOf" srcId="{56213B82-6F92-469C-A970-F89BA87B256C}" destId="{66A2A66A-76E9-4125-8DD6-D3DBFFBB7C4A}" srcOrd="2" destOrd="0" presId="urn:microsoft.com/office/officeart/2005/8/layout/vList3"/>
    <dgm:cxn modelId="{DF80F973-A08D-4346-AC58-FEF5EEEB4AB7}" type="presParOf" srcId="{66A2A66A-76E9-4125-8DD6-D3DBFFBB7C4A}" destId="{C15C30BE-3B41-4D06-BF5A-59F7D94BD8F0}" srcOrd="0" destOrd="0" presId="urn:microsoft.com/office/officeart/2005/8/layout/vList3"/>
    <dgm:cxn modelId="{B8CF5D96-EE75-401C-A3F0-8855968CCB32}" type="presParOf" srcId="{66A2A66A-76E9-4125-8DD6-D3DBFFBB7C4A}" destId="{904E0489-7BB1-43BA-92F0-D2E98CABADD8}" srcOrd="1" destOrd="0" presId="urn:microsoft.com/office/officeart/2005/8/layout/vList3"/>
    <dgm:cxn modelId="{EB18CDFA-4128-4473-A7A3-4C778AF796E8}" type="presParOf" srcId="{56213B82-6F92-469C-A970-F89BA87B256C}" destId="{25F9DA79-161D-45BB-B16F-7D28AB1B7572}" srcOrd="3" destOrd="0" presId="urn:microsoft.com/office/officeart/2005/8/layout/vList3"/>
    <dgm:cxn modelId="{11B98A60-6201-4860-A1BC-A43ADD6765C9}" type="presParOf" srcId="{56213B82-6F92-469C-A970-F89BA87B256C}" destId="{D3F433D4-7554-41D3-A5FE-02944C2FB403}" srcOrd="4" destOrd="0" presId="urn:microsoft.com/office/officeart/2005/8/layout/vList3"/>
    <dgm:cxn modelId="{A2406903-A97A-46DE-B24A-5830E3995DA5}" type="presParOf" srcId="{D3F433D4-7554-41D3-A5FE-02944C2FB403}" destId="{9048FAAF-985E-4AAD-89D1-60D43721BC91}" srcOrd="0" destOrd="0" presId="urn:microsoft.com/office/officeart/2005/8/layout/vList3"/>
    <dgm:cxn modelId="{6A927405-24B9-423D-8C8A-18939AFB280B}" type="presParOf" srcId="{D3F433D4-7554-41D3-A5FE-02944C2FB403}" destId="{BB416DA4-C154-4FF5-B820-9E2CD961AE1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0A6353-4711-4F00-9EE5-3DAC224FDCF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9F94EA-C46B-484E-ADA6-268A0683998E}">
      <dgm:prSet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Включение финансирования на 2021 год в областной бюджет, срок -  декабрь 2020 года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CE974A08-33B5-48A4-BF64-D6754B195ACA}" type="parTrans" cxnId="{45FDD3A7-021E-4D71-967A-F009E3CC96E7}">
      <dgm:prSet/>
      <dgm:spPr/>
      <dgm:t>
        <a:bodyPr/>
        <a:lstStyle/>
        <a:p>
          <a:endParaRPr lang="ru-RU"/>
        </a:p>
      </dgm:t>
    </dgm:pt>
    <dgm:pt modelId="{88A33894-5CF5-453D-BB93-087CCA37C58B}" type="sibTrans" cxnId="{45FDD3A7-021E-4D71-967A-F009E3CC96E7}">
      <dgm:prSet/>
      <dgm:spPr/>
      <dgm:t>
        <a:bodyPr/>
        <a:lstStyle/>
        <a:p>
          <a:endParaRPr lang="ru-RU"/>
        </a:p>
      </dgm:t>
    </dgm:pt>
    <dgm:pt modelId="{C3F80FCD-57FA-4AFF-AB09-10F94CEF0E3F}">
      <dgm:prSet/>
      <dgm:spPr/>
      <dgm:t>
        <a:bodyPr/>
        <a:lstStyle/>
        <a:p>
          <a:pPr rtl="0"/>
          <a:r>
            <a:rPr lang="ru-RU" b="1" dirty="0" err="1" smtClean="0">
              <a:solidFill>
                <a:schemeClr val="accent1">
                  <a:lumMod val="50000"/>
                </a:schemeClr>
              </a:solidFill>
            </a:rPr>
            <a:t>Взаимоувязка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 механизмов финансирования работ в долгосрочной перспективе</a:t>
          </a:r>
        </a:p>
        <a:p>
          <a:pPr rtl="0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Февраль 2021</a:t>
          </a:r>
          <a:endParaRPr lang="ru-RU" b="1" dirty="0"/>
        </a:p>
      </dgm:t>
    </dgm:pt>
    <dgm:pt modelId="{3BA523CC-148A-4123-B0D9-1DB57EF2F9B6}" type="parTrans" cxnId="{C3D8A19F-ECA6-409C-9C91-631E93B24E18}">
      <dgm:prSet/>
      <dgm:spPr/>
      <dgm:t>
        <a:bodyPr/>
        <a:lstStyle/>
        <a:p>
          <a:endParaRPr lang="ru-RU"/>
        </a:p>
      </dgm:t>
    </dgm:pt>
    <dgm:pt modelId="{E704FDA0-7288-4B67-9106-F8F79E1087D0}" type="sibTrans" cxnId="{C3D8A19F-ECA6-409C-9C91-631E93B24E18}">
      <dgm:prSet/>
      <dgm:spPr/>
      <dgm:t>
        <a:bodyPr/>
        <a:lstStyle/>
        <a:p>
          <a:endParaRPr lang="ru-RU"/>
        </a:p>
      </dgm:t>
    </dgm:pt>
    <dgm:pt modelId="{D417DEEA-1883-4E2C-B06F-D497253E3401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Выдача задания, проектирование 2021 год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E6DFE324-8438-4B41-A7CC-82715269E227}" type="parTrans" cxnId="{75C6231C-232E-473D-9A59-628070ED254F}">
      <dgm:prSet/>
      <dgm:spPr/>
      <dgm:t>
        <a:bodyPr/>
        <a:lstStyle/>
        <a:p>
          <a:endParaRPr lang="ru-RU"/>
        </a:p>
      </dgm:t>
    </dgm:pt>
    <dgm:pt modelId="{34757C63-E4C1-40D2-9D15-8AD02F70FAFA}" type="sibTrans" cxnId="{75C6231C-232E-473D-9A59-628070ED254F}">
      <dgm:prSet/>
      <dgm:spPr/>
      <dgm:t>
        <a:bodyPr/>
        <a:lstStyle/>
        <a:p>
          <a:endParaRPr lang="ru-RU"/>
        </a:p>
      </dgm:t>
    </dgm:pt>
    <dgm:pt modelId="{FB92C8C9-E90D-4F01-AC7E-46197D45E3BA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Проведение ремонтно-реставрационных работ 2022 год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7DFB8CFB-0280-4136-9427-7638E4492757}" type="parTrans" cxnId="{2C039585-CC70-47C0-BD81-55464277106D}">
      <dgm:prSet/>
      <dgm:spPr/>
      <dgm:t>
        <a:bodyPr/>
        <a:lstStyle/>
        <a:p>
          <a:endParaRPr lang="ru-RU"/>
        </a:p>
      </dgm:t>
    </dgm:pt>
    <dgm:pt modelId="{AF059E14-E25F-4679-A207-145F870630A4}" type="sibTrans" cxnId="{2C039585-CC70-47C0-BD81-55464277106D}">
      <dgm:prSet/>
      <dgm:spPr/>
      <dgm:t>
        <a:bodyPr/>
        <a:lstStyle/>
        <a:p>
          <a:endParaRPr lang="ru-RU"/>
        </a:p>
      </dgm:t>
    </dgm:pt>
    <dgm:pt modelId="{11AA7701-B80F-4BA8-B528-0C1AD0CA6B63}" type="pres">
      <dgm:prSet presAssocID="{D10A6353-4711-4F00-9EE5-3DAC224FDC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CA0C4F-7649-4192-BF81-012EECC6362B}" type="pres">
      <dgm:prSet presAssocID="{D10A6353-4711-4F00-9EE5-3DAC224FDCF0}" presName="arrow" presStyleLbl="bgShp" presStyleIdx="0" presStyleCnt="1"/>
      <dgm:spPr/>
    </dgm:pt>
    <dgm:pt modelId="{A81332FD-0ECB-48FB-A406-16EA7CDD30BE}" type="pres">
      <dgm:prSet presAssocID="{D10A6353-4711-4F00-9EE5-3DAC224FDCF0}" presName="points" presStyleCnt="0"/>
      <dgm:spPr/>
    </dgm:pt>
    <dgm:pt modelId="{69247295-6D01-4639-82BC-17D903B8AAB9}" type="pres">
      <dgm:prSet presAssocID="{5C9F94EA-C46B-484E-ADA6-268A0683998E}" presName="compositeA" presStyleCnt="0"/>
      <dgm:spPr/>
    </dgm:pt>
    <dgm:pt modelId="{25EBBECD-35A6-4A5C-A8B3-1691CEBBD51C}" type="pres">
      <dgm:prSet presAssocID="{5C9F94EA-C46B-484E-ADA6-268A0683998E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8B114-2243-4B5D-B822-83720C23AEC6}" type="pres">
      <dgm:prSet presAssocID="{5C9F94EA-C46B-484E-ADA6-268A0683998E}" presName="circleA" presStyleLbl="node1" presStyleIdx="0" presStyleCnt="4"/>
      <dgm:spPr/>
    </dgm:pt>
    <dgm:pt modelId="{8AC7BDD8-6B6A-4878-B42D-44B6FED0681B}" type="pres">
      <dgm:prSet presAssocID="{5C9F94EA-C46B-484E-ADA6-268A0683998E}" presName="spaceA" presStyleCnt="0"/>
      <dgm:spPr/>
    </dgm:pt>
    <dgm:pt modelId="{762995DA-4EBB-4FAC-943D-591A9C51BEE8}" type="pres">
      <dgm:prSet presAssocID="{88A33894-5CF5-453D-BB93-087CCA37C58B}" presName="space" presStyleCnt="0"/>
      <dgm:spPr/>
    </dgm:pt>
    <dgm:pt modelId="{A857F11A-9C49-43AA-A66E-D5E2BDC23C51}" type="pres">
      <dgm:prSet presAssocID="{C3F80FCD-57FA-4AFF-AB09-10F94CEF0E3F}" presName="compositeB" presStyleCnt="0"/>
      <dgm:spPr/>
    </dgm:pt>
    <dgm:pt modelId="{F487AA45-77A4-4167-87F3-C04CADABAB32}" type="pres">
      <dgm:prSet presAssocID="{C3F80FCD-57FA-4AFF-AB09-10F94CEF0E3F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1A04E-DC43-46D5-A390-7A212A2C8847}" type="pres">
      <dgm:prSet presAssocID="{C3F80FCD-57FA-4AFF-AB09-10F94CEF0E3F}" presName="circleB" presStyleLbl="node1" presStyleIdx="1" presStyleCnt="4"/>
      <dgm:spPr/>
    </dgm:pt>
    <dgm:pt modelId="{76D6A60E-4989-44F5-801A-51D310784C38}" type="pres">
      <dgm:prSet presAssocID="{C3F80FCD-57FA-4AFF-AB09-10F94CEF0E3F}" presName="spaceB" presStyleCnt="0"/>
      <dgm:spPr/>
    </dgm:pt>
    <dgm:pt modelId="{BD831004-502A-4DCB-B5DC-AB294405E584}" type="pres">
      <dgm:prSet presAssocID="{E704FDA0-7288-4B67-9106-F8F79E1087D0}" presName="space" presStyleCnt="0"/>
      <dgm:spPr/>
    </dgm:pt>
    <dgm:pt modelId="{3A26EE5C-7468-4207-9CDF-C4143BA31E71}" type="pres">
      <dgm:prSet presAssocID="{D417DEEA-1883-4E2C-B06F-D497253E3401}" presName="compositeA" presStyleCnt="0"/>
      <dgm:spPr/>
    </dgm:pt>
    <dgm:pt modelId="{13E2DA8B-F9DE-4B70-A904-DBAA284652E0}" type="pres">
      <dgm:prSet presAssocID="{D417DEEA-1883-4E2C-B06F-D497253E3401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5704C-BFE0-479F-88B1-7D30D1E568D4}" type="pres">
      <dgm:prSet presAssocID="{D417DEEA-1883-4E2C-B06F-D497253E3401}" presName="circleA" presStyleLbl="node1" presStyleIdx="2" presStyleCnt="4"/>
      <dgm:spPr/>
    </dgm:pt>
    <dgm:pt modelId="{F3629450-D159-4F48-B227-74E03716B850}" type="pres">
      <dgm:prSet presAssocID="{D417DEEA-1883-4E2C-B06F-D497253E3401}" presName="spaceA" presStyleCnt="0"/>
      <dgm:spPr/>
    </dgm:pt>
    <dgm:pt modelId="{58912E23-9C9B-42EA-89A7-40ECC0E24F87}" type="pres">
      <dgm:prSet presAssocID="{34757C63-E4C1-40D2-9D15-8AD02F70FAFA}" presName="space" presStyleCnt="0"/>
      <dgm:spPr/>
    </dgm:pt>
    <dgm:pt modelId="{56285F94-2455-4DDD-9670-99ECF917EF53}" type="pres">
      <dgm:prSet presAssocID="{FB92C8C9-E90D-4F01-AC7E-46197D45E3BA}" presName="compositeB" presStyleCnt="0"/>
      <dgm:spPr/>
    </dgm:pt>
    <dgm:pt modelId="{0B4D8797-4BBE-4E02-8490-72F9F37F5A56}" type="pres">
      <dgm:prSet presAssocID="{FB92C8C9-E90D-4F01-AC7E-46197D45E3BA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2B369-2130-494F-AC92-A90E21288279}" type="pres">
      <dgm:prSet presAssocID="{FB92C8C9-E90D-4F01-AC7E-46197D45E3BA}" presName="circleB" presStyleLbl="node1" presStyleIdx="3" presStyleCnt="4"/>
      <dgm:spPr/>
    </dgm:pt>
    <dgm:pt modelId="{C566ACFB-75A6-4868-B90B-5EF85518E9A8}" type="pres">
      <dgm:prSet presAssocID="{FB92C8C9-E90D-4F01-AC7E-46197D45E3BA}" presName="spaceB" presStyleCnt="0"/>
      <dgm:spPr/>
    </dgm:pt>
  </dgm:ptLst>
  <dgm:cxnLst>
    <dgm:cxn modelId="{C3D8A19F-ECA6-409C-9C91-631E93B24E18}" srcId="{D10A6353-4711-4F00-9EE5-3DAC224FDCF0}" destId="{C3F80FCD-57FA-4AFF-AB09-10F94CEF0E3F}" srcOrd="1" destOrd="0" parTransId="{3BA523CC-148A-4123-B0D9-1DB57EF2F9B6}" sibTransId="{E704FDA0-7288-4B67-9106-F8F79E1087D0}"/>
    <dgm:cxn modelId="{6F71A24F-6722-4387-9C69-69329AA4ACCC}" type="presOf" srcId="{5C9F94EA-C46B-484E-ADA6-268A0683998E}" destId="{25EBBECD-35A6-4A5C-A8B3-1691CEBBD51C}" srcOrd="0" destOrd="0" presId="urn:microsoft.com/office/officeart/2005/8/layout/hProcess11"/>
    <dgm:cxn modelId="{2C039585-CC70-47C0-BD81-55464277106D}" srcId="{D10A6353-4711-4F00-9EE5-3DAC224FDCF0}" destId="{FB92C8C9-E90D-4F01-AC7E-46197D45E3BA}" srcOrd="3" destOrd="0" parTransId="{7DFB8CFB-0280-4136-9427-7638E4492757}" sibTransId="{AF059E14-E25F-4679-A207-145F870630A4}"/>
    <dgm:cxn modelId="{5A238835-30A8-42AA-8297-3A8152DA8C10}" type="presOf" srcId="{C3F80FCD-57FA-4AFF-AB09-10F94CEF0E3F}" destId="{F487AA45-77A4-4167-87F3-C04CADABAB32}" srcOrd="0" destOrd="0" presId="urn:microsoft.com/office/officeart/2005/8/layout/hProcess11"/>
    <dgm:cxn modelId="{EA0BD859-2E71-4EC0-82FC-DC46A0692A71}" type="presOf" srcId="{FB92C8C9-E90D-4F01-AC7E-46197D45E3BA}" destId="{0B4D8797-4BBE-4E02-8490-72F9F37F5A56}" srcOrd="0" destOrd="0" presId="urn:microsoft.com/office/officeart/2005/8/layout/hProcess11"/>
    <dgm:cxn modelId="{75C6231C-232E-473D-9A59-628070ED254F}" srcId="{D10A6353-4711-4F00-9EE5-3DAC224FDCF0}" destId="{D417DEEA-1883-4E2C-B06F-D497253E3401}" srcOrd="2" destOrd="0" parTransId="{E6DFE324-8438-4B41-A7CC-82715269E227}" sibTransId="{34757C63-E4C1-40D2-9D15-8AD02F70FAFA}"/>
    <dgm:cxn modelId="{72C52AEF-7888-42CA-A72E-8DB3E22C5D4D}" type="presOf" srcId="{D10A6353-4711-4F00-9EE5-3DAC224FDCF0}" destId="{11AA7701-B80F-4BA8-B528-0C1AD0CA6B63}" srcOrd="0" destOrd="0" presId="urn:microsoft.com/office/officeart/2005/8/layout/hProcess11"/>
    <dgm:cxn modelId="{45FDD3A7-021E-4D71-967A-F009E3CC96E7}" srcId="{D10A6353-4711-4F00-9EE5-3DAC224FDCF0}" destId="{5C9F94EA-C46B-484E-ADA6-268A0683998E}" srcOrd="0" destOrd="0" parTransId="{CE974A08-33B5-48A4-BF64-D6754B195ACA}" sibTransId="{88A33894-5CF5-453D-BB93-087CCA37C58B}"/>
    <dgm:cxn modelId="{915E7EFE-D1BC-4CCD-BC12-99E77E5C3C56}" type="presOf" srcId="{D417DEEA-1883-4E2C-B06F-D497253E3401}" destId="{13E2DA8B-F9DE-4B70-A904-DBAA284652E0}" srcOrd="0" destOrd="0" presId="urn:microsoft.com/office/officeart/2005/8/layout/hProcess11"/>
    <dgm:cxn modelId="{B1703D08-22AD-46EA-9EE1-6383D278D0E1}" type="presParOf" srcId="{11AA7701-B80F-4BA8-B528-0C1AD0CA6B63}" destId="{0DCA0C4F-7649-4192-BF81-012EECC6362B}" srcOrd="0" destOrd="0" presId="urn:microsoft.com/office/officeart/2005/8/layout/hProcess11"/>
    <dgm:cxn modelId="{7E6D5EB3-3D66-4BC8-8E86-78475F23A2D7}" type="presParOf" srcId="{11AA7701-B80F-4BA8-B528-0C1AD0CA6B63}" destId="{A81332FD-0ECB-48FB-A406-16EA7CDD30BE}" srcOrd="1" destOrd="0" presId="urn:microsoft.com/office/officeart/2005/8/layout/hProcess11"/>
    <dgm:cxn modelId="{8E2C99C0-6817-42E2-AA41-13AF9B96F947}" type="presParOf" srcId="{A81332FD-0ECB-48FB-A406-16EA7CDD30BE}" destId="{69247295-6D01-4639-82BC-17D903B8AAB9}" srcOrd="0" destOrd="0" presId="urn:microsoft.com/office/officeart/2005/8/layout/hProcess11"/>
    <dgm:cxn modelId="{BE8EC3EE-81DC-4C32-9930-53DDD9AC3306}" type="presParOf" srcId="{69247295-6D01-4639-82BC-17D903B8AAB9}" destId="{25EBBECD-35A6-4A5C-A8B3-1691CEBBD51C}" srcOrd="0" destOrd="0" presId="urn:microsoft.com/office/officeart/2005/8/layout/hProcess11"/>
    <dgm:cxn modelId="{032CDDA0-061D-483F-8C1C-6504F30D9DA6}" type="presParOf" srcId="{69247295-6D01-4639-82BC-17D903B8AAB9}" destId="{1BA8B114-2243-4B5D-B822-83720C23AEC6}" srcOrd="1" destOrd="0" presId="urn:microsoft.com/office/officeart/2005/8/layout/hProcess11"/>
    <dgm:cxn modelId="{AC1338F2-5873-43C2-8D04-5DE854A05026}" type="presParOf" srcId="{69247295-6D01-4639-82BC-17D903B8AAB9}" destId="{8AC7BDD8-6B6A-4878-B42D-44B6FED0681B}" srcOrd="2" destOrd="0" presId="urn:microsoft.com/office/officeart/2005/8/layout/hProcess11"/>
    <dgm:cxn modelId="{9608309B-2B4B-4636-8CE9-01778383FE6F}" type="presParOf" srcId="{A81332FD-0ECB-48FB-A406-16EA7CDD30BE}" destId="{762995DA-4EBB-4FAC-943D-591A9C51BEE8}" srcOrd="1" destOrd="0" presId="urn:microsoft.com/office/officeart/2005/8/layout/hProcess11"/>
    <dgm:cxn modelId="{F75E45E2-1608-4CF0-B6EC-D6E9CBCD6C86}" type="presParOf" srcId="{A81332FD-0ECB-48FB-A406-16EA7CDD30BE}" destId="{A857F11A-9C49-43AA-A66E-D5E2BDC23C51}" srcOrd="2" destOrd="0" presId="urn:microsoft.com/office/officeart/2005/8/layout/hProcess11"/>
    <dgm:cxn modelId="{822B56E1-B383-4668-B8A8-5497994F4296}" type="presParOf" srcId="{A857F11A-9C49-43AA-A66E-D5E2BDC23C51}" destId="{F487AA45-77A4-4167-87F3-C04CADABAB32}" srcOrd="0" destOrd="0" presId="urn:microsoft.com/office/officeart/2005/8/layout/hProcess11"/>
    <dgm:cxn modelId="{84CC52D6-2987-45E9-822E-2DE5548AC26D}" type="presParOf" srcId="{A857F11A-9C49-43AA-A66E-D5E2BDC23C51}" destId="{4751A04E-DC43-46D5-A390-7A212A2C8847}" srcOrd="1" destOrd="0" presId="urn:microsoft.com/office/officeart/2005/8/layout/hProcess11"/>
    <dgm:cxn modelId="{B73EF37C-E2C7-4D28-A95E-AD4A6DE35EA8}" type="presParOf" srcId="{A857F11A-9C49-43AA-A66E-D5E2BDC23C51}" destId="{76D6A60E-4989-44F5-801A-51D310784C38}" srcOrd="2" destOrd="0" presId="urn:microsoft.com/office/officeart/2005/8/layout/hProcess11"/>
    <dgm:cxn modelId="{D3115E55-5C37-42A5-9D36-34E1A7CAED33}" type="presParOf" srcId="{A81332FD-0ECB-48FB-A406-16EA7CDD30BE}" destId="{BD831004-502A-4DCB-B5DC-AB294405E584}" srcOrd="3" destOrd="0" presId="urn:microsoft.com/office/officeart/2005/8/layout/hProcess11"/>
    <dgm:cxn modelId="{4D319CEC-1A6E-4FFD-87C1-0D0762C22571}" type="presParOf" srcId="{A81332FD-0ECB-48FB-A406-16EA7CDD30BE}" destId="{3A26EE5C-7468-4207-9CDF-C4143BA31E71}" srcOrd="4" destOrd="0" presId="urn:microsoft.com/office/officeart/2005/8/layout/hProcess11"/>
    <dgm:cxn modelId="{D6082AC3-6329-4D1D-A643-81D2463177B8}" type="presParOf" srcId="{3A26EE5C-7468-4207-9CDF-C4143BA31E71}" destId="{13E2DA8B-F9DE-4B70-A904-DBAA284652E0}" srcOrd="0" destOrd="0" presId="urn:microsoft.com/office/officeart/2005/8/layout/hProcess11"/>
    <dgm:cxn modelId="{3352E7D4-8F3A-4A13-ACE9-6978E12EF4FC}" type="presParOf" srcId="{3A26EE5C-7468-4207-9CDF-C4143BA31E71}" destId="{9765704C-BFE0-479F-88B1-7D30D1E568D4}" srcOrd="1" destOrd="0" presId="urn:microsoft.com/office/officeart/2005/8/layout/hProcess11"/>
    <dgm:cxn modelId="{74B6F81A-8902-4417-B300-3176580E253F}" type="presParOf" srcId="{3A26EE5C-7468-4207-9CDF-C4143BA31E71}" destId="{F3629450-D159-4F48-B227-74E03716B850}" srcOrd="2" destOrd="0" presId="urn:microsoft.com/office/officeart/2005/8/layout/hProcess11"/>
    <dgm:cxn modelId="{ED87D645-0156-4190-B4D4-A07FEA7E1CF5}" type="presParOf" srcId="{A81332FD-0ECB-48FB-A406-16EA7CDD30BE}" destId="{58912E23-9C9B-42EA-89A7-40ECC0E24F87}" srcOrd="5" destOrd="0" presId="urn:microsoft.com/office/officeart/2005/8/layout/hProcess11"/>
    <dgm:cxn modelId="{F7B38D37-1B3F-4FDD-A0A4-5CE6BAC1823F}" type="presParOf" srcId="{A81332FD-0ECB-48FB-A406-16EA7CDD30BE}" destId="{56285F94-2455-4DDD-9670-99ECF917EF53}" srcOrd="6" destOrd="0" presId="urn:microsoft.com/office/officeart/2005/8/layout/hProcess11"/>
    <dgm:cxn modelId="{57EF1600-CA43-47DF-BA57-A036607E045E}" type="presParOf" srcId="{56285F94-2455-4DDD-9670-99ECF917EF53}" destId="{0B4D8797-4BBE-4E02-8490-72F9F37F5A56}" srcOrd="0" destOrd="0" presId="urn:microsoft.com/office/officeart/2005/8/layout/hProcess11"/>
    <dgm:cxn modelId="{52796EEC-C1C8-4E59-9B3F-1C97F405DE37}" type="presParOf" srcId="{56285F94-2455-4DDD-9670-99ECF917EF53}" destId="{4DA2B369-2130-494F-AC92-A90E21288279}" srcOrd="1" destOrd="0" presId="urn:microsoft.com/office/officeart/2005/8/layout/hProcess11"/>
    <dgm:cxn modelId="{ED2B8890-9491-45F3-997C-5CF73296C2A3}" type="presParOf" srcId="{56285F94-2455-4DDD-9670-99ECF917EF53}" destId="{C566ACFB-75A6-4868-B90B-5EF85518E9A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FF63F6-EE28-408C-A762-4A265A8F9E8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2BE4E3-1156-4CDE-A036-16EE44448F1A}">
      <dgm:prSet/>
      <dgm:spPr/>
      <dgm:t>
        <a:bodyPr/>
        <a:lstStyle/>
        <a:p>
          <a:pPr rtl="0"/>
          <a:r>
            <a:rPr lang="ru-RU" dirty="0" smtClean="0"/>
            <a:t>1 этап – заседание рабочей группы 05.10.2020</a:t>
          </a:r>
          <a:endParaRPr lang="ru-RU" dirty="0"/>
        </a:p>
      </dgm:t>
    </dgm:pt>
    <dgm:pt modelId="{2D7D562E-89E0-42CF-AA64-A8F3DB1945F7}" type="parTrans" cxnId="{50F8559A-A40D-4E2D-8610-90480C41D7A1}">
      <dgm:prSet/>
      <dgm:spPr/>
      <dgm:t>
        <a:bodyPr/>
        <a:lstStyle/>
        <a:p>
          <a:endParaRPr lang="ru-RU"/>
        </a:p>
      </dgm:t>
    </dgm:pt>
    <dgm:pt modelId="{A246C822-0B2E-4571-8B3F-0D0FA1D6CC6F}" type="sibTrans" cxnId="{50F8559A-A40D-4E2D-8610-90480C41D7A1}">
      <dgm:prSet/>
      <dgm:spPr/>
      <dgm:t>
        <a:bodyPr/>
        <a:lstStyle/>
        <a:p>
          <a:endParaRPr lang="ru-RU"/>
        </a:p>
      </dgm:t>
    </dgm:pt>
    <dgm:pt modelId="{EADC420F-9332-4903-B65C-F7B0D5CE2326}">
      <dgm:prSet/>
      <dgm:spPr/>
      <dgm:t>
        <a:bodyPr/>
        <a:lstStyle/>
        <a:p>
          <a:pPr rtl="0"/>
          <a:r>
            <a:rPr lang="ru-RU" dirty="0" smtClean="0"/>
            <a:t>2 этап – апробация и получение предложений от сообщества, 18.12.2020</a:t>
          </a:r>
          <a:endParaRPr lang="ru-RU" dirty="0"/>
        </a:p>
      </dgm:t>
    </dgm:pt>
    <dgm:pt modelId="{11C4E840-B810-433F-B13D-5332B13D3B1A}" type="parTrans" cxnId="{2B89994C-32F2-4988-85F6-21CCD4B0A017}">
      <dgm:prSet/>
      <dgm:spPr/>
      <dgm:t>
        <a:bodyPr/>
        <a:lstStyle/>
        <a:p>
          <a:endParaRPr lang="ru-RU"/>
        </a:p>
      </dgm:t>
    </dgm:pt>
    <dgm:pt modelId="{2E5419DC-3999-4D82-A4A9-422D4ACB9254}" type="sibTrans" cxnId="{2B89994C-32F2-4988-85F6-21CCD4B0A017}">
      <dgm:prSet/>
      <dgm:spPr/>
      <dgm:t>
        <a:bodyPr/>
        <a:lstStyle/>
        <a:p>
          <a:endParaRPr lang="ru-RU"/>
        </a:p>
      </dgm:t>
    </dgm:pt>
    <dgm:pt modelId="{08A3949A-DFDF-4D08-A0E7-2974B5A33A20}">
      <dgm:prSet/>
      <dgm:spPr/>
      <dgm:t>
        <a:bodyPr/>
        <a:lstStyle/>
        <a:p>
          <a:pPr rtl="0"/>
          <a:r>
            <a:rPr lang="ru-RU" dirty="0" smtClean="0"/>
            <a:t>3 этап – доработка с учетом методологии, ранжирование всех включенных в Реестр ОКН и выявленных ОКН через Критерии, февраль 2021 г.</a:t>
          </a:r>
          <a:endParaRPr lang="ru-RU" dirty="0"/>
        </a:p>
      </dgm:t>
    </dgm:pt>
    <dgm:pt modelId="{686378B1-6A77-445D-8F9C-7FD2ED10FD5B}" type="parTrans" cxnId="{F843F9F2-50B3-489E-B3E7-641D0B7270D2}">
      <dgm:prSet/>
      <dgm:spPr/>
      <dgm:t>
        <a:bodyPr/>
        <a:lstStyle/>
        <a:p>
          <a:endParaRPr lang="ru-RU"/>
        </a:p>
      </dgm:t>
    </dgm:pt>
    <dgm:pt modelId="{95D25433-B12A-4924-B749-85D002956EFA}" type="sibTrans" cxnId="{F843F9F2-50B3-489E-B3E7-641D0B7270D2}">
      <dgm:prSet/>
      <dgm:spPr/>
      <dgm:t>
        <a:bodyPr/>
        <a:lstStyle/>
        <a:p>
          <a:endParaRPr lang="ru-RU"/>
        </a:p>
      </dgm:t>
    </dgm:pt>
    <dgm:pt modelId="{BECCE896-D980-42A9-AB7F-EF8B4B0A1955}">
      <dgm:prSet/>
      <dgm:spPr/>
      <dgm:t>
        <a:bodyPr/>
        <a:lstStyle/>
        <a:p>
          <a:pPr rtl="0"/>
          <a:r>
            <a:rPr lang="ru-RU" dirty="0" smtClean="0"/>
            <a:t>4 этап – вынесение проекта Критериев на обсуждение научно-методического экспертного совета при инспекции, апрель 2021 г.</a:t>
          </a:r>
          <a:endParaRPr lang="ru-RU" dirty="0"/>
        </a:p>
      </dgm:t>
    </dgm:pt>
    <dgm:pt modelId="{060F4769-D564-451F-BDF9-9E93C4731B20}" type="parTrans" cxnId="{C6354272-9322-42CE-9CCD-E9C2CCDE5ADF}">
      <dgm:prSet/>
      <dgm:spPr/>
      <dgm:t>
        <a:bodyPr/>
        <a:lstStyle/>
        <a:p>
          <a:endParaRPr lang="ru-RU"/>
        </a:p>
      </dgm:t>
    </dgm:pt>
    <dgm:pt modelId="{41C7FB4B-CDCD-45BC-A66A-7F3659AB3A18}" type="sibTrans" cxnId="{C6354272-9322-42CE-9CCD-E9C2CCDE5ADF}">
      <dgm:prSet/>
      <dgm:spPr/>
      <dgm:t>
        <a:bodyPr/>
        <a:lstStyle/>
        <a:p>
          <a:endParaRPr lang="ru-RU"/>
        </a:p>
      </dgm:t>
    </dgm:pt>
    <dgm:pt modelId="{8267209A-4F93-4A53-8BF0-210BC10FD2F3}">
      <dgm:prSet/>
      <dgm:spPr/>
      <dgm:t>
        <a:bodyPr/>
        <a:lstStyle/>
        <a:p>
          <a:pPr rtl="0"/>
          <a:r>
            <a:rPr lang="ru-RU" dirty="0" smtClean="0"/>
            <a:t> 1 версия Критериев</a:t>
          </a:r>
          <a:endParaRPr lang="ru-RU" dirty="0"/>
        </a:p>
      </dgm:t>
    </dgm:pt>
    <dgm:pt modelId="{8C8A4AD4-6234-4A21-90A7-2C8D5930DCD3}" type="parTrans" cxnId="{104EF393-9111-48E3-B33E-DD7BB14BEE96}">
      <dgm:prSet/>
      <dgm:spPr/>
    </dgm:pt>
    <dgm:pt modelId="{C9BF26E9-808A-4367-9F86-034E6A7A6513}" type="sibTrans" cxnId="{104EF393-9111-48E3-B33E-DD7BB14BEE96}">
      <dgm:prSet/>
      <dgm:spPr/>
    </dgm:pt>
    <dgm:pt modelId="{319F5915-161B-49B5-9AEC-F1508619A91B}">
      <dgm:prSet/>
      <dgm:spPr/>
      <dgm:t>
        <a:bodyPr/>
        <a:lstStyle/>
        <a:p>
          <a:pPr rtl="0"/>
          <a:r>
            <a:rPr lang="ru-RU" dirty="0" smtClean="0"/>
            <a:t>доработанная 1 версия критериев</a:t>
          </a:r>
          <a:endParaRPr lang="ru-RU" dirty="0"/>
        </a:p>
      </dgm:t>
    </dgm:pt>
    <dgm:pt modelId="{4400E251-40B0-4F9A-ABE5-2ACE73D786F2}" type="parTrans" cxnId="{02E74711-1439-456B-80FA-726E9B08845D}">
      <dgm:prSet/>
      <dgm:spPr/>
    </dgm:pt>
    <dgm:pt modelId="{1EF7B854-31C3-4E42-8845-13A359E3ECA2}" type="sibTrans" cxnId="{02E74711-1439-456B-80FA-726E9B08845D}">
      <dgm:prSet/>
      <dgm:spPr/>
    </dgm:pt>
    <dgm:pt modelId="{902C8455-4038-4843-950F-2237F0908C9A}">
      <dgm:prSet/>
      <dgm:spPr/>
      <dgm:t>
        <a:bodyPr/>
        <a:lstStyle/>
        <a:p>
          <a:pPr rtl="0"/>
          <a:r>
            <a:rPr lang="ru-RU" dirty="0" smtClean="0"/>
            <a:t>2 версия критериев</a:t>
          </a:r>
          <a:endParaRPr lang="ru-RU" dirty="0"/>
        </a:p>
      </dgm:t>
    </dgm:pt>
    <dgm:pt modelId="{30EF3926-DF7A-49E8-A76F-89110005040A}" type="parTrans" cxnId="{1DE72778-561B-4E01-8C33-FAA7FDB7E553}">
      <dgm:prSet/>
      <dgm:spPr/>
    </dgm:pt>
    <dgm:pt modelId="{9DAF15F6-E8C8-4E62-BCDC-C56BC12006E4}" type="sibTrans" cxnId="{1DE72778-561B-4E01-8C33-FAA7FDB7E553}">
      <dgm:prSet/>
      <dgm:spPr/>
    </dgm:pt>
    <dgm:pt modelId="{620A30D7-E50B-4876-A68B-2981B983E2D9}">
      <dgm:prSet/>
      <dgm:spPr/>
      <dgm:t>
        <a:bodyPr/>
        <a:lstStyle/>
        <a:p>
          <a:pPr rtl="0"/>
          <a:r>
            <a:rPr lang="ru-RU" dirty="0" smtClean="0"/>
            <a:t>доработанная 2 версия Критериев </a:t>
          </a:r>
          <a:endParaRPr lang="ru-RU" dirty="0"/>
        </a:p>
      </dgm:t>
    </dgm:pt>
    <dgm:pt modelId="{39A11666-1FE5-4CE0-9E54-DEA3BB8EBE9E}" type="parTrans" cxnId="{BFD068C3-F88B-4F2A-B0B8-805A90676D14}">
      <dgm:prSet/>
      <dgm:spPr/>
    </dgm:pt>
    <dgm:pt modelId="{7F113F9C-95DF-4F21-831C-270154FEB942}" type="sibTrans" cxnId="{BFD068C3-F88B-4F2A-B0B8-805A90676D14}">
      <dgm:prSet/>
      <dgm:spPr/>
    </dgm:pt>
    <dgm:pt modelId="{1ABAC05B-4BD1-409B-89A5-F3702221E31B}" type="pres">
      <dgm:prSet presAssocID="{A2FF63F6-EE28-408C-A762-4A265A8F9E8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436277-46F6-41F5-8CD4-7096A2B52A77}" type="pres">
      <dgm:prSet presAssocID="{452BE4E3-1156-4CDE-A036-16EE44448F1A}" presName="circle1" presStyleLbl="node1" presStyleIdx="0" presStyleCnt="4"/>
      <dgm:spPr/>
    </dgm:pt>
    <dgm:pt modelId="{86E2693B-8232-4791-886E-F1FA16621DEF}" type="pres">
      <dgm:prSet presAssocID="{452BE4E3-1156-4CDE-A036-16EE44448F1A}" presName="space" presStyleCnt="0"/>
      <dgm:spPr/>
    </dgm:pt>
    <dgm:pt modelId="{7526A8A7-3698-470D-B494-F4393F48D416}" type="pres">
      <dgm:prSet presAssocID="{452BE4E3-1156-4CDE-A036-16EE44448F1A}" presName="rect1" presStyleLbl="alignAcc1" presStyleIdx="0" presStyleCnt="4"/>
      <dgm:spPr/>
      <dgm:t>
        <a:bodyPr/>
        <a:lstStyle/>
        <a:p>
          <a:endParaRPr lang="ru-RU"/>
        </a:p>
      </dgm:t>
    </dgm:pt>
    <dgm:pt modelId="{EDACA707-C7DF-45E6-99F2-49133078FCFC}" type="pres">
      <dgm:prSet presAssocID="{EADC420F-9332-4903-B65C-F7B0D5CE2326}" presName="vertSpace2" presStyleLbl="node1" presStyleIdx="0" presStyleCnt="4"/>
      <dgm:spPr/>
    </dgm:pt>
    <dgm:pt modelId="{E05F7C22-7DC3-4372-B911-842E23A5E4A0}" type="pres">
      <dgm:prSet presAssocID="{EADC420F-9332-4903-B65C-F7B0D5CE2326}" presName="circle2" presStyleLbl="node1" presStyleIdx="1" presStyleCnt="4"/>
      <dgm:spPr/>
    </dgm:pt>
    <dgm:pt modelId="{705E7FB5-AEA4-44FE-BF2A-B283542F4EDE}" type="pres">
      <dgm:prSet presAssocID="{EADC420F-9332-4903-B65C-F7B0D5CE2326}" presName="rect2" presStyleLbl="alignAcc1" presStyleIdx="1" presStyleCnt="4"/>
      <dgm:spPr/>
      <dgm:t>
        <a:bodyPr/>
        <a:lstStyle/>
        <a:p>
          <a:endParaRPr lang="ru-RU"/>
        </a:p>
      </dgm:t>
    </dgm:pt>
    <dgm:pt modelId="{D182CE76-376F-4C81-B15A-83E469D13948}" type="pres">
      <dgm:prSet presAssocID="{08A3949A-DFDF-4D08-A0E7-2974B5A33A20}" presName="vertSpace3" presStyleLbl="node1" presStyleIdx="1" presStyleCnt="4"/>
      <dgm:spPr/>
    </dgm:pt>
    <dgm:pt modelId="{18FB4CA3-537B-4101-B183-C8C430491613}" type="pres">
      <dgm:prSet presAssocID="{08A3949A-DFDF-4D08-A0E7-2974B5A33A20}" presName="circle3" presStyleLbl="node1" presStyleIdx="2" presStyleCnt="4"/>
      <dgm:spPr/>
    </dgm:pt>
    <dgm:pt modelId="{235AE37A-BFED-4B40-8CF9-C917D991F8AF}" type="pres">
      <dgm:prSet presAssocID="{08A3949A-DFDF-4D08-A0E7-2974B5A33A20}" presName="rect3" presStyleLbl="alignAcc1" presStyleIdx="2" presStyleCnt="4"/>
      <dgm:spPr/>
      <dgm:t>
        <a:bodyPr/>
        <a:lstStyle/>
        <a:p>
          <a:endParaRPr lang="ru-RU"/>
        </a:p>
      </dgm:t>
    </dgm:pt>
    <dgm:pt modelId="{24EF425D-185D-4609-8263-B7D0989DA952}" type="pres">
      <dgm:prSet presAssocID="{BECCE896-D980-42A9-AB7F-EF8B4B0A1955}" presName="vertSpace4" presStyleLbl="node1" presStyleIdx="2" presStyleCnt="4"/>
      <dgm:spPr/>
    </dgm:pt>
    <dgm:pt modelId="{8E070222-A839-40F9-BA39-9CCEEDCDDF0E}" type="pres">
      <dgm:prSet presAssocID="{BECCE896-D980-42A9-AB7F-EF8B4B0A1955}" presName="circle4" presStyleLbl="node1" presStyleIdx="3" presStyleCnt="4"/>
      <dgm:spPr/>
    </dgm:pt>
    <dgm:pt modelId="{BC034248-C81C-4154-9E54-E8BC41D541DD}" type="pres">
      <dgm:prSet presAssocID="{BECCE896-D980-42A9-AB7F-EF8B4B0A1955}" presName="rect4" presStyleLbl="alignAcc1" presStyleIdx="3" presStyleCnt="4"/>
      <dgm:spPr/>
      <dgm:t>
        <a:bodyPr/>
        <a:lstStyle/>
        <a:p>
          <a:endParaRPr lang="ru-RU"/>
        </a:p>
      </dgm:t>
    </dgm:pt>
    <dgm:pt modelId="{C92DA603-5BDE-4F14-8B56-90A22E40D4DC}" type="pres">
      <dgm:prSet presAssocID="{452BE4E3-1156-4CDE-A036-16EE44448F1A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20180-3DDE-457B-B575-46FD024E6639}" type="pres">
      <dgm:prSet presAssocID="{452BE4E3-1156-4CDE-A036-16EE44448F1A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B3CED-04A6-4CAE-A160-D6DEB50161AC}" type="pres">
      <dgm:prSet presAssocID="{EADC420F-9332-4903-B65C-F7B0D5CE2326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EB408-0E3D-4C0F-938A-802A221D9695}" type="pres">
      <dgm:prSet presAssocID="{EADC420F-9332-4903-B65C-F7B0D5CE2326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41484-26B0-4F55-825A-00A5D5FF10A1}" type="pres">
      <dgm:prSet presAssocID="{08A3949A-DFDF-4D08-A0E7-2974B5A33A20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BC181-29BA-40B4-897A-037B3961B701}" type="pres">
      <dgm:prSet presAssocID="{08A3949A-DFDF-4D08-A0E7-2974B5A33A20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B0403-0AFC-4EB2-BAA0-FF1D0E0E8297}" type="pres">
      <dgm:prSet presAssocID="{BECCE896-D980-42A9-AB7F-EF8B4B0A1955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69ED9-0619-4FA5-94D0-F31EB9B07C43}" type="pres">
      <dgm:prSet presAssocID="{BECCE896-D980-42A9-AB7F-EF8B4B0A1955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45394B-93C9-476C-9800-6198F9A7A484}" type="presOf" srcId="{A2FF63F6-EE28-408C-A762-4A265A8F9E83}" destId="{1ABAC05B-4BD1-409B-89A5-F3702221E31B}" srcOrd="0" destOrd="0" presId="urn:microsoft.com/office/officeart/2005/8/layout/target3"/>
    <dgm:cxn modelId="{1DE72778-561B-4E01-8C33-FAA7FDB7E553}" srcId="{08A3949A-DFDF-4D08-A0E7-2974B5A33A20}" destId="{902C8455-4038-4843-950F-2237F0908C9A}" srcOrd="0" destOrd="0" parTransId="{30EF3926-DF7A-49E8-A76F-89110005040A}" sibTransId="{9DAF15F6-E8C8-4E62-BCDC-C56BC12006E4}"/>
    <dgm:cxn modelId="{F843F9F2-50B3-489E-B3E7-641D0B7270D2}" srcId="{A2FF63F6-EE28-408C-A762-4A265A8F9E83}" destId="{08A3949A-DFDF-4D08-A0E7-2974B5A33A20}" srcOrd="2" destOrd="0" parTransId="{686378B1-6A77-445D-8F9C-7FD2ED10FD5B}" sibTransId="{95D25433-B12A-4924-B749-85D002956EFA}"/>
    <dgm:cxn modelId="{B51FE8A1-5624-4B14-8191-6F7FF6926B21}" type="presOf" srcId="{BECCE896-D980-42A9-AB7F-EF8B4B0A1955}" destId="{BC034248-C81C-4154-9E54-E8BC41D541DD}" srcOrd="0" destOrd="0" presId="urn:microsoft.com/office/officeart/2005/8/layout/target3"/>
    <dgm:cxn modelId="{02E74711-1439-456B-80FA-726E9B08845D}" srcId="{EADC420F-9332-4903-B65C-F7B0D5CE2326}" destId="{319F5915-161B-49B5-9AEC-F1508619A91B}" srcOrd="0" destOrd="0" parTransId="{4400E251-40B0-4F9A-ABE5-2ACE73D786F2}" sibTransId="{1EF7B854-31C3-4E42-8845-13A359E3ECA2}"/>
    <dgm:cxn modelId="{366BB148-0397-4EA3-8D66-7590E289F990}" type="presOf" srcId="{EADC420F-9332-4903-B65C-F7B0D5CE2326}" destId="{D76B3CED-04A6-4CAE-A160-D6DEB50161AC}" srcOrd="1" destOrd="0" presId="urn:microsoft.com/office/officeart/2005/8/layout/target3"/>
    <dgm:cxn modelId="{2B89994C-32F2-4988-85F6-21CCD4B0A017}" srcId="{A2FF63F6-EE28-408C-A762-4A265A8F9E83}" destId="{EADC420F-9332-4903-B65C-F7B0D5CE2326}" srcOrd="1" destOrd="0" parTransId="{11C4E840-B810-433F-B13D-5332B13D3B1A}" sibTransId="{2E5419DC-3999-4D82-A4A9-422D4ACB9254}"/>
    <dgm:cxn modelId="{CF279A13-098E-415C-A617-B88134EDEB82}" type="presOf" srcId="{08A3949A-DFDF-4D08-A0E7-2974B5A33A20}" destId="{235AE37A-BFED-4B40-8CF9-C917D991F8AF}" srcOrd="0" destOrd="0" presId="urn:microsoft.com/office/officeart/2005/8/layout/target3"/>
    <dgm:cxn modelId="{104EF393-9111-48E3-B33E-DD7BB14BEE96}" srcId="{452BE4E3-1156-4CDE-A036-16EE44448F1A}" destId="{8267209A-4F93-4A53-8BF0-210BC10FD2F3}" srcOrd="0" destOrd="0" parTransId="{8C8A4AD4-6234-4A21-90A7-2C8D5930DCD3}" sibTransId="{C9BF26E9-808A-4367-9F86-034E6A7A6513}"/>
    <dgm:cxn modelId="{BFD068C3-F88B-4F2A-B0B8-805A90676D14}" srcId="{BECCE896-D980-42A9-AB7F-EF8B4B0A1955}" destId="{620A30D7-E50B-4876-A68B-2981B983E2D9}" srcOrd="0" destOrd="0" parTransId="{39A11666-1FE5-4CE0-9E54-DEA3BB8EBE9E}" sibTransId="{7F113F9C-95DF-4F21-831C-270154FEB942}"/>
    <dgm:cxn modelId="{C0E4E8A5-49A5-444A-94FA-8B4560AF3890}" type="presOf" srcId="{902C8455-4038-4843-950F-2237F0908C9A}" destId="{D37BC181-29BA-40B4-897A-037B3961B701}" srcOrd="0" destOrd="0" presId="urn:microsoft.com/office/officeart/2005/8/layout/target3"/>
    <dgm:cxn modelId="{16CA1E8C-533E-44F4-B151-AF25B5C441B9}" type="presOf" srcId="{319F5915-161B-49B5-9AEC-F1508619A91B}" destId="{F3DEB408-0E3D-4C0F-938A-802A221D9695}" srcOrd="0" destOrd="0" presId="urn:microsoft.com/office/officeart/2005/8/layout/target3"/>
    <dgm:cxn modelId="{E407F828-8070-4A22-96C5-E1B4DAB8C80F}" type="presOf" srcId="{452BE4E3-1156-4CDE-A036-16EE44448F1A}" destId="{7526A8A7-3698-470D-B494-F4393F48D416}" srcOrd="0" destOrd="0" presId="urn:microsoft.com/office/officeart/2005/8/layout/target3"/>
    <dgm:cxn modelId="{0D07698E-CFFE-4AB1-8F0D-142A032AE1E5}" type="presOf" srcId="{08A3949A-DFDF-4D08-A0E7-2974B5A33A20}" destId="{02641484-26B0-4F55-825A-00A5D5FF10A1}" srcOrd="1" destOrd="0" presId="urn:microsoft.com/office/officeart/2005/8/layout/target3"/>
    <dgm:cxn modelId="{C6354272-9322-42CE-9CCD-E9C2CCDE5ADF}" srcId="{A2FF63F6-EE28-408C-A762-4A265A8F9E83}" destId="{BECCE896-D980-42A9-AB7F-EF8B4B0A1955}" srcOrd="3" destOrd="0" parTransId="{060F4769-D564-451F-BDF9-9E93C4731B20}" sibTransId="{41C7FB4B-CDCD-45BC-A66A-7F3659AB3A18}"/>
    <dgm:cxn modelId="{316210EA-796F-4492-B256-A6E0F04EE0CB}" type="presOf" srcId="{620A30D7-E50B-4876-A68B-2981B983E2D9}" destId="{AB469ED9-0619-4FA5-94D0-F31EB9B07C43}" srcOrd="0" destOrd="0" presId="urn:microsoft.com/office/officeart/2005/8/layout/target3"/>
    <dgm:cxn modelId="{2FAC28BB-CCFE-47FD-8101-F0381AC8D75A}" type="presOf" srcId="{452BE4E3-1156-4CDE-A036-16EE44448F1A}" destId="{C92DA603-5BDE-4F14-8B56-90A22E40D4DC}" srcOrd="1" destOrd="0" presId="urn:microsoft.com/office/officeart/2005/8/layout/target3"/>
    <dgm:cxn modelId="{A2CB1122-C85E-461E-91CF-C03986C7F24C}" type="presOf" srcId="{EADC420F-9332-4903-B65C-F7B0D5CE2326}" destId="{705E7FB5-AEA4-44FE-BF2A-B283542F4EDE}" srcOrd="0" destOrd="0" presId="urn:microsoft.com/office/officeart/2005/8/layout/target3"/>
    <dgm:cxn modelId="{50F8559A-A40D-4E2D-8610-90480C41D7A1}" srcId="{A2FF63F6-EE28-408C-A762-4A265A8F9E83}" destId="{452BE4E3-1156-4CDE-A036-16EE44448F1A}" srcOrd="0" destOrd="0" parTransId="{2D7D562E-89E0-42CF-AA64-A8F3DB1945F7}" sibTransId="{A246C822-0B2E-4571-8B3F-0D0FA1D6CC6F}"/>
    <dgm:cxn modelId="{440B1771-6BF7-43C6-976D-C471F4A8B88D}" type="presOf" srcId="{8267209A-4F93-4A53-8BF0-210BC10FD2F3}" destId="{D4C20180-3DDE-457B-B575-46FD024E6639}" srcOrd="0" destOrd="0" presId="urn:microsoft.com/office/officeart/2005/8/layout/target3"/>
    <dgm:cxn modelId="{BAE77643-50E7-4F27-8744-45E6DDED3439}" type="presOf" srcId="{BECCE896-D980-42A9-AB7F-EF8B4B0A1955}" destId="{8E2B0403-0AFC-4EB2-BAA0-FF1D0E0E8297}" srcOrd="1" destOrd="0" presId="urn:microsoft.com/office/officeart/2005/8/layout/target3"/>
    <dgm:cxn modelId="{0074CD9C-668B-4178-9141-D143C1240D5F}" type="presParOf" srcId="{1ABAC05B-4BD1-409B-89A5-F3702221E31B}" destId="{8B436277-46F6-41F5-8CD4-7096A2B52A77}" srcOrd="0" destOrd="0" presId="urn:microsoft.com/office/officeart/2005/8/layout/target3"/>
    <dgm:cxn modelId="{BAA61CB5-4ED0-4478-B0B1-9F4B5CC54CB0}" type="presParOf" srcId="{1ABAC05B-4BD1-409B-89A5-F3702221E31B}" destId="{86E2693B-8232-4791-886E-F1FA16621DEF}" srcOrd="1" destOrd="0" presId="urn:microsoft.com/office/officeart/2005/8/layout/target3"/>
    <dgm:cxn modelId="{E92B60D6-AD9D-4E3B-B735-58F877AAA6EA}" type="presParOf" srcId="{1ABAC05B-4BD1-409B-89A5-F3702221E31B}" destId="{7526A8A7-3698-470D-B494-F4393F48D416}" srcOrd="2" destOrd="0" presId="urn:microsoft.com/office/officeart/2005/8/layout/target3"/>
    <dgm:cxn modelId="{996DBCB6-8EEF-4CAE-8DEE-79C9EF4E1146}" type="presParOf" srcId="{1ABAC05B-4BD1-409B-89A5-F3702221E31B}" destId="{EDACA707-C7DF-45E6-99F2-49133078FCFC}" srcOrd="3" destOrd="0" presId="urn:microsoft.com/office/officeart/2005/8/layout/target3"/>
    <dgm:cxn modelId="{49060240-8656-4166-99C2-A70476A4CAB0}" type="presParOf" srcId="{1ABAC05B-4BD1-409B-89A5-F3702221E31B}" destId="{E05F7C22-7DC3-4372-B911-842E23A5E4A0}" srcOrd="4" destOrd="0" presId="urn:microsoft.com/office/officeart/2005/8/layout/target3"/>
    <dgm:cxn modelId="{959BDBAB-54B7-4C14-808D-AA1F225F4447}" type="presParOf" srcId="{1ABAC05B-4BD1-409B-89A5-F3702221E31B}" destId="{705E7FB5-AEA4-44FE-BF2A-B283542F4EDE}" srcOrd="5" destOrd="0" presId="urn:microsoft.com/office/officeart/2005/8/layout/target3"/>
    <dgm:cxn modelId="{59EDEE9C-1CE2-4B5B-AF24-F5E248B4A4E6}" type="presParOf" srcId="{1ABAC05B-4BD1-409B-89A5-F3702221E31B}" destId="{D182CE76-376F-4C81-B15A-83E469D13948}" srcOrd="6" destOrd="0" presId="urn:microsoft.com/office/officeart/2005/8/layout/target3"/>
    <dgm:cxn modelId="{546CB4A7-4DFC-445D-BFE3-5405FC14CD5B}" type="presParOf" srcId="{1ABAC05B-4BD1-409B-89A5-F3702221E31B}" destId="{18FB4CA3-537B-4101-B183-C8C430491613}" srcOrd="7" destOrd="0" presId="urn:microsoft.com/office/officeart/2005/8/layout/target3"/>
    <dgm:cxn modelId="{DAE7FA7F-3244-4692-9BA3-C8DA701CBB18}" type="presParOf" srcId="{1ABAC05B-4BD1-409B-89A5-F3702221E31B}" destId="{235AE37A-BFED-4B40-8CF9-C917D991F8AF}" srcOrd="8" destOrd="0" presId="urn:microsoft.com/office/officeart/2005/8/layout/target3"/>
    <dgm:cxn modelId="{360AAB75-F911-47A8-AEC6-4387CEB3F361}" type="presParOf" srcId="{1ABAC05B-4BD1-409B-89A5-F3702221E31B}" destId="{24EF425D-185D-4609-8263-B7D0989DA952}" srcOrd="9" destOrd="0" presId="urn:microsoft.com/office/officeart/2005/8/layout/target3"/>
    <dgm:cxn modelId="{2A5A3290-12F7-44DD-8427-C865E77B6AC6}" type="presParOf" srcId="{1ABAC05B-4BD1-409B-89A5-F3702221E31B}" destId="{8E070222-A839-40F9-BA39-9CCEEDCDDF0E}" srcOrd="10" destOrd="0" presId="urn:microsoft.com/office/officeart/2005/8/layout/target3"/>
    <dgm:cxn modelId="{0571281E-B369-49B2-AD54-2A8F68DB4C04}" type="presParOf" srcId="{1ABAC05B-4BD1-409B-89A5-F3702221E31B}" destId="{BC034248-C81C-4154-9E54-E8BC41D541DD}" srcOrd="11" destOrd="0" presId="urn:microsoft.com/office/officeart/2005/8/layout/target3"/>
    <dgm:cxn modelId="{F0893E05-22E4-4E54-B6FB-7228D23A2CB1}" type="presParOf" srcId="{1ABAC05B-4BD1-409B-89A5-F3702221E31B}" destId="{C92DA603-5BDE-4F14-8B56-90A22E40D4DC}" srcOrd="12" destOrd="0" presId="urn:microsoft.com/office/officeart/2005/8/layout/target3"/>
    <dgm:cxn modelId="{264DC1E6-BCDF-4CE6-8A09-112EFA4512D1}" type="presParOf" srcId="{1ABAC05B-4BD1-409B-89A5-F3702221E31B}" destId="{D4C20180-3DDE-457B-B575-46FD024E6639}" srcOrd="13" destOrd="0" presId="urn:microsoft.com/office/officeart/2005/8/layout/target3"/>
    <dgm:cxn modelId="{4220D0C7-4D8A-4DBD-A4C1-2D717EECA705}" type="presParOf" srcId="{1ABAC05B-4BD1-409B-89A5-F3702221E31B}" destId="{D76B3CED-04A6-4CAE-A160-D6DEB50161AC}" srcOrd="14" destOrd="0" presId="urn:microsoft.com/office/officeart/2005/8/layout/target3"/>
    <dgm:cxn modelId="{DBAF7BBF-202A-45ED-B733-C5811C752C5D}" type="presParOf" srcId="{1ABAC05B-4BD1-409B-89A5-F3702221E31B}" destId="{F3DEB408-0E3D-4C0F-938A-802A221D9695}" srcOrd="15" destOrd="0" presId="urn:microsoft.com/office/officeart/2005/8/layout/target3"/>
    <dgm:cxn modelId="{FBFC88A7-4BFA-42E0-A083-9BF593D00208}" type="presParOf" srcId="{1ABAC05B-4BD1-409B-89A5-F3702221E31B}" destId="{02641484-26B0-4F55-825A-00A5D5FF10A1}" srcOrd="16" destOrd="0" presId="urn:microsoft.com/office/officeart/2005/8/layout/target3"/>
    <dgm:cxn modelId="{F2164B02-A739-4E9E-872A-CC4657EE5526}" type="presParOf" srcId="{1ABAC05B-4BD1-409B-89A5-F3702221E31B}" destId="{D37BC181-29BA-40B4-897A-037B3961B701}" srcOrd="17" destOrd="0" presId="urn:microsoft.com/office/officeart/2005/8/layout/target3"/>
    <dgm:cxn modelId="{B2956B8F-C32A-4418-86A6-6FECA5AFE464}" type="presParOf" srcId="{1ABAC05B-4BD1-409B-89A5-F3702221E31B}" destId="{8E2B0403-0AFC-4EB2-BAA0-FF1D0E0E8297}" srcOrd="18" destOrd="0" presId="urn:microsoft.com/office/officeart/2005/8/layout/target3"/>
    <dgm:cxn modelId="{B0F36616-0E63-431A-8DD5-E3ADD65C4270}" type="presParOf" srcId="{1ABAC05B-4BD1-409B-89A5-F3702221E31B}" destId="{AB469ED9-0619-4FA5-94D0-F31EB9B07C43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FBAFC-8FAF-44B4-B7FD-DB738FD65788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85467-611F-44A6-BF63-DE2F4800B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6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F17A1-6947-4CA3-A832-467D8CAD3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92329"/>
      </p:ext>
    </p:extLst>
  </p:cSld>
  <p:clrMapOvr>
    <a:masterClrMapping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BD25D-CDB8-4917-91AE-8828B3D1A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605849"/>
      </p:ext>
    </p:extLst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16603-7E3C-435D-8D95-F854F7304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132252"/>
      </p:ext>
    </p:extLst>
  </p:cSld>
  <p:clrMapOvr>
    <a:masterClrMapping/>
  </p:clrMapOvr>
  <p:transition spd="slow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FAB5E-28A6-4195-83BB-759D85241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29179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8DF45-A7FC-4AAE-94E7-A5DDAEA0F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219418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F98B1-05B0-45F0-A2F2-E03BB7378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842377"/>
      </p:ext>
    </p:extLst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E7B06-204E-4AD9-9865-F9653F206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16198"/>
      </p:ext>
    </p:extLst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74222-3C18-48F3-9FAD-2FFE54B29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44717"/>
      </p:ext>
    </p:extLst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B8BEA-9BC8-4C1C-8F54-11F0068DD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54577"/>
      </p:ext>
    </p:extLst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25FF6-7B05-4D0B-BF0C-E6575DF4F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300388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FC997-C5F9-4AC5-AE96-83CF856B0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32197"/>
      </p:ext>
    </p:extLst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8BFE0-3020-47D5-82CF-641519505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254171"/>
      </p:ext>
    </p:extLst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DF861CF-876B-4E4A-9B57-669F2647B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ransition spd="slow">
    <p:cover dir="ld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 flipV="1">
            <a:off x="755650" y="2711450"/>
            <a:ext cx="4176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600" b="1" i="1">
                <a:solidFill>
                  <a:schemeClr val="hlink"/>
                </a:solidFill>
                <a:latin typeface="Arial Black" pitchFamily="34" charset="0"/>
              </a:rPr>
              <a:t>       </a:t>
            </a:r>
            <a:endParaRPr lang="ru-RU" sz="3600"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6016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ИТОГИ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деятельности в сфере сохранения, использования, популяризации и государственной охраны объектов культурного наследия,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расположенных на территории Новосибирской области, за 2020 год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и приоритетные задачи на 2021 и последующие годы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 advTm="5000"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3367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Оформление охранных обязательств, требований по сохранению, использованию и содержанию объектов культурного наследия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(количество)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911541"/>
              </p:ext>
            </p:extLst>
          </p:nvPr>
        </p:nvGraphicFramePr>
        <p:xfrm>
          <a:off x="755576" y="1916833"/>
          <a:ext cx="7704856" cy="3219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0456"/>
                <a:gridCol w="1541100"/>
                <a:gridCol w="1541100"/>
                <a:gridCol w="1541100"/>
                <a:gridCol w="1541100"/>
              </a:tblGrid>
              <a:tr h="3219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Подготовлено: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Запланировано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9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Год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38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Акты техсостояния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95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Охранные обязательства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63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(в </a:t>
                      </a:r>
                      <a:r>
                        <a:rPr lang="ru-RU" sz="1400" dirty="0" err="1">
                          <a:effectLst/>
                        </a:rPr>
                        <a:t>т.ч</a:t>
                      </a:r>
                      <a:r>
                        <a:rPr lang="ru-RU" sz="1400" dirty="0">
                          <a:effectLst/>
                        </a:rPr>
                        <a:t>. 9 археология,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54 – архитектура)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106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(в т.ч. 97 археология,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 – архитектура)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9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Требования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33525" y="3001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Количество проведенных надзорных мероприятий и примененные меры реагирования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585323"/>
              </p:ext>
            </p:extLst>
          </p:nvPr>
        </p:nvGraphicFramePr>
        <p:xfrm>
          <a:off x="611560" y="1988841"/>
          <a:ext cx="8064896" cy="3743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2430"/>
                <a:gridCol w="1909175"/>
                <a:gridCol w="2031396"/>
                <a:gridCol w="2001895"/>
              </a:tblGrid>
              <a:tr h="2673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4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Проведено проверок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36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Проведено мероприятий по контролю за состоянием ОКН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(в т.ч.130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археология,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46 архитектура)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(в т.ч. 130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археология,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46 архитектура)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(в т.ч. 130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археология,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112 архитектура)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4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Выдано предписаний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4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Составлено протоколов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473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Возбуждено уголовных дел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582286"/>
      </p:ext>
    </p:extLst>
  </p:cSld>
  <p:clrMapOvr>
    <a:masterClrMapping/>
  </p:clrMapOvr>
  <p:transition spd="slow">
    <p:cover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840756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Реализация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мероприятий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федеральной целевой программы «Увековечивание памяти погибших при защите Отечества на 2019-2024 годы», утвержденной постановлением Правительства Российской Федерации от 09.08.2019 № 1036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841716"/>
              </p:ext>
            </p:extLst>
          </p:nvPr>
        </p:nvGraphicFramePr>
        <p:xfrm>
          <a:off x="899594" y="2348883"/>
          <a:ext cx="7776861" cy="3213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7"/>
                <a:gridCol w="2592287"/>
                <a:gridCol w="2592287"/>
              </a:tblGrid>
              <a:tr h="1147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</a:t>
                      </a:r>
                      <a:r>
                        <a:rPr lang="ru-RU" sz="1400" dirty="0" smtClean="0">
                          <a:effectLst/>
                        </a:rPr>
                        <a:t>муниципального образования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Работы по восстановлению воинских захоронений (количество)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Работы по установке мемориальных знаков (количество)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9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Барабинский район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9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Болотнинский район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9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Каргатский район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9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Колыванский район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9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Коченевский район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9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Купинский район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9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Сузунский район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9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Город Новосибирск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9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184524"/>
      </p:ext>
    </p:extLst>
  </p:cSld>
  <p:clrMapOvr>
    <a:masterClrMapping/>
  </p:clrMapOvr>
  <p:transition spd="slow">
    <p:cover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840756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Реализация Стратегии социально-экономического развития Новосибирской области до 2030 года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Проект «Исторические поселения Новосибирской области»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948377"/>
              </p:ext>
            </p:extLst>
          </p:nvPr>
        </p:nvGraphicFramePr>
        <p:xfrm>
          <a:off x="467544" y="2420888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2568839"/>
      </p:ext>
    </p:extLst>
  </p:cSld>
  <p:clrMapOvr>
    <a:masterClrMapping/>
  </p:clrMapOvr>
  <p:transition spd="slow">
    <p:cover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263284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Объекты культурного наследия – многоквартирные дома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Пилотный проект комплексного проектирования и ведения ремонтно-реставрационных работ на объекте культурного наследия регионального значения «Жилой дом («Дом с часами»)»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283990"/>
              </p:ext>
            </p:extLst>
          </p:nvPr>
        </p:nvGraphicFramePr>
        <p:xfrm>
          <a:off x="539552" y="2743200"/>
          <a:ext cx="8208912" cy="378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2190084"/>
      </p:ext>
    </p:extLst>
  </p:cSld>
  <p:clrMapOvr>
    <a:masterClrMapping/>
  </p:clrMapOvr>
  <p:transition spd="slow">
    <p:cover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Количество проведенных надзорных мероприятий и примененные меры реагирования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196047"/>
              </p:ext>
            </p:extLst>
          </p:nvPr>
        </p:nvGraphicFramePr>
        <p:xfrm>
          <a:off x="611560" y="1988841"/>
          <a:ext cx="8064896" cy="3743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2430"/>
                <a:gridCol w="1909175"/>
                <a:gridCol w="2031396"/>
                <a:gridCol w="2001895"/>
              </a:tblGrid>
              <a:tr h="2673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4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Проведено проверок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36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Проведено мероприятий по контролю за состоянием ОКН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(в т.ч.130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археология,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46 архитектура)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(в т.ч. 130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археология,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46 архитектура)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(в т.ч. 130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археология,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112 архитектура)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4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Выдано предписаний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4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Составлено протоколов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473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Возбуждено уголовных дел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421381"/>
      </p:ext>
    </p:extLst>
  </p:cSld>
  <p:clrMapOvr>
    <a:masterClrMapping/>
  </p:clrMapOvr>
  <p:transition spd="slow">
    <p:cover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Исполнение поручения Президента Российской Федерации Пр-2217 от 20.08.2012 года об установлении границ территорий, зон охраны и режимов их использования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070216"/>
              </p:ext>
            </p:extLst>
          </p:nvPr>
        </p:nvGraphicFramePr>
        <p:xfrm>
          <a:off x="827586" y="1988840"/>
          <a:ext cx="7416821" cy="3040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3624"/>
                <a:gridCol w="1854399"/>
                <a:gridCol w="1854399"/>
                <a:gridCol w="1854399"/>
              </a:tblGrid>
              <a:tr h="60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Утверждены границы территорий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(накопительным итогом)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0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Год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16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Памятники архитектуры, </a:t>
                      </a:r>
                      <a:r>
                        <a:rPr lang="ru-RU" sz="1400" dirty="0" err="1">
                          <a:effectLst/>
                        </a:rPr>
                        <a:t>мемор.искусства</a:t>
                      </a:r>
                      <a:r>
                        <a:rPr lang="ru-RU" sz="1400" dirty="0">
                          <a:effectLst/>
                        </a:rPr>
                        <a:t>., </a:t>
                      </a:r>
                      <a:r>
                        <a:rPr lang="ru-RU" sz="1400" dirty="0" err="1">
                          <a:effectLst/>
                        </a:rPr>
                        <a:t>дос.места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485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Памятники археологии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625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40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634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928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1131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793659"/>
      </p:ext>
    </p:extLst>
  </p:cSld>
  <p:clrMapOvr>
    <a:masterClrMapping/>
  </p:clrMapOvr>
  <p:transition spd="slow">
    <p:cover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Обеспеченность объектов культурного наследия утвержденными границами территорий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127617"/>
              </p:ext>
            </p:extLst>
          </p:nvPr>
        </p:nvGraphicFramePr>
        <p:xfrm>
          <a:off x="395540" y="2060847"/>
          <a:ext cx="8208907" cy="4032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116"/>
                <a:gridCol w="2129253"/>
                <a:gridCol w="576116"/>
                <a:gridCol w="576116"/>
                <a:gridCol w="576116"/>
                <a:gridCol w="576116"/>
                <a:gridCol w="659266"/>
                <a:gridCol w="659266"/>
                <a:gridCol w="578344"/>
                <a:gridCol w="651099"/>
                <a:gridCol w="651099"/>
              </a:tblGrid>
              <a:tr h="61541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Федерального значения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Регионального значения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Местного значения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5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 ОКН, в т.ч.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437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635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460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468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473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70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Архитектура, мемориальные сооружения, достопримечательные места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468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473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3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Объекты археологического наследия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149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427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625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627630"/>
      </p:ext>
    </p:extLst>
  </p:cSld>
  <p:clrMapOvr>
    <a:masterClrMapping/>
  </p:clrMapOvr>
  <p:transition spd="slow">
    <p:cover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Разработка критериев установления историко-культурной значимости объектов, обладающих признаками объектов культурного наследия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569476"/>
              </p:ext>
            </p:extLst>
          </p:nvPr>
        </p:nvGraphicFramePr>
        <p:xfrm>
          <a:off x="457200" y="1905000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0965190"/>
      </p:ext>
    </p:extLst>
  </p:cSld>
  <p:clrMapOvr>
    <a:masterClrMapping/>
  </p:clrMapOvr>
  <p:transition spd="slow">
    <p:cover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Внесение сведений об ОКН в ЕГР КН, на 01.01.2020 – из доклада Минкультуры России о количестве внесенных сведений, на 01.01.2021 – расчетным путем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462446"/>
              </p:ext>
            </p:extLst>
          </p:nvPr>
        </p:nvGraphicFramePr>
        <p:xfrm>
          <a:off x="395535" y="2060849"/>
          <a:ext cx="8496943" cy="3608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3117"/>
                <a:gridCol w="925999"/>
                <a:gridCol w="991526"/>
                <a:gridCol w="1109646"/>
                <a:gridCol w="995837"/>
                <a:gridCol w="1109646"/>
                <a:gridCol w="991526"/>
                <a:gridCol w="1109646"/>
              </a:tblGrid>
              <a:tr h="7040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Сравнительная территория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Всего ОКН в АИС ЕГРКН на 20.11.2019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Сведения о предмете охраны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Сведения о границах территории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Сведения о зонах охраны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20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Россия на 01.01.2020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144426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15100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10,46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19905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13,78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7409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5,13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040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Сибирский федеральный округ на 01.01.2020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17396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1882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10,82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2726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15,67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1165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6,70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561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Новосибирская область на 01.01.2020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1159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595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51,34 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(6-я позиция в России,     1-я - в Сибирском федеральном округе)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580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50,04        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(на 11 месте в России, на 1-м в Сибирском федеральном округе)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412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35,55       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(5-я позиция в России, 2-я – в Сибирском федеральном округе)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926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Новосибирская область на 01.01.2021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1194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595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+36(ОКН)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+235(ОАН)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=866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72,53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580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+36(ОКН)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+235(ОАН)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=851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71,27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412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+29(ОКН)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+235(ОАН)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=676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56,62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874384"/>
      </p:ext>
    </p:extLst>
  </p:cSld>
  <p:clrMapOvr>
    <a:masterClrMapping/>
  </p:clrMapOvr>
  <p:transition spd="slow">
    <p:cover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6089650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</a:rPr>
              <a:t>Количество объектов культурного наследия, включенных в ЕГР КН: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975766"/>
              </p:ext>
            </p:extLst>
          </p:nvPr>
        </p:nvGraphicFramePr>
        <p:xfrm>
          <a:off x="827584" y="1844824"/>
          <a:ext cx="7757278" cy="4464496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2201451"/>
                <a:gridCol w="595651"/>
                <a:gridCol w="595651"/>
                <a:gridCol w="595651"/>
                <a:gridCol w="595651"/>
                <a:gridCol w="595651"/>
                <a:gridCol w="595651"/>
                <a:gridCol w="595651"/>
                <a:gridCol w="693135"/>
                <a:gridCol w="693135"/>
              </a:tblGrid>
              <a:tr h="68135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Федерального значения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Регионального значения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Местного значения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1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 ОКН, в т.ч.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649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9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Архитектура, </a:t>
                      </a:r>
                      <a:r>
                        <a:rPr lang="ru-RU" sz="1400" dirty="0" smtClean="0">
                          <a:effectLst/>
                        </a:rPr>
                        <a:t>монументальное искусство, мемориальные </a:t>
                      </a:r>
                      <a:r>
                        <a:rPr lang="ru-RU" sz="1400" dirty="0">
                          <a:effectLst/>
                        </a:rPr>
                        <a:t>сооружения, достопримечательные места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3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Объекты археологического наследия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639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639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639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Цифровая трансформация в сфере управления охраной объектов культурного наследия Новосибирской области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086" y="3645024"/>
            <a:ext cx="4964385" cy="279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0" r="66964" b="62998"/>
          <a:stretch/>
        </p:blipFill>
        <p:spPr bwMode="auto">
          <a:xfrm>
            <a:off x="539552" y="1844824"/>
            <a:ext cx="3866570" cy="246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311101"/>
      </p:ext>
    </p:extLst>
  </p:cSld>
  <p:clrMapOvr>
    <a:masterClrMapping/>
  </p:clrMapOvr>
  <p:transition spd="slow">
    <p:cover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Спасибо за внимание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Начальник государственной инспекции по охране объектов культурного наследия Новосибирской области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Е.Г. Медведева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3947462"/>
      </p:ext>
    </p:extLst>
  </p:cSld>
  <p:clrMapOvr>
    <a:masterClrMapping/>
  </p:clrMapOvr>
  <p:transition spd="slow">
    <p:cover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6089650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Количество выявленных объектов культурного наследия: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endParaRPr lang="ru-RU" sz="20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323202"/>
              </p:ext>
            </p:extLst>
          </p:nvPr>
        </p:nvGraphicFramePr>
        <p:xfrm>
          <a:off x="1187624" y="2348880"/>
          <a:ext cx="6492170" cy="3929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1013"/>
                <a:gridCol w="1396809"/>
                <a:gridCol w="1396809"/>
                <a:gridCol w="1397539"/>
              </a:tblGrid>
              <a:tr h="95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 ОКН, в т.ч.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1198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4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Архитектура, </a:t>
                      </a:r>
                      <a:r>
                        <a:rPr lang="ru-RU" sz="1400" dirty="0" smtClean="0">
                          <a:effectLst/>
                        </a:rPr>
                        <a:t>монументальное искусство, мемориальные </a:t>
                      </a:r>
                      <a:r>
                        <a:rPr lang="ru-RU" sz="1400" dirty="0">
                          <a:effectLst/>
                        </a:rPr>
                        <a:t>сооружения, достопримечательные места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Объекты археологического наследия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1182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1182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25410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305550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Динамика финансирования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сферы охраны объектов культурного наследия в Новосибирской области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(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в млн. рублей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):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endParaRPr lang="ru-RU" sz="2000" b="1" dirty="0" smtClean="0">
              <a:solidFill>
                <a:schemeClr val="hlin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366985"/>
              </p:ext>
            </p:extLst>
          </p:nvPr>
        </p:nvGraphicFramePr>
        <p:xfrm>
          <a:off x="467544" y="1412776"/>
          <a:ext cx="8352932" cy="4989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6188"/>
                <a:gridCol w="1644186"/>
                <a:gridCol w="1644186"/>
                <a:gridCol w="1644186"/>
                <a:gridCol w="1644186"/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</a:tr>
              <a:tr h="3286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Субсидия автономным учреждениям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38,54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38,72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38,72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38,37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</a:tr>
              <a:tr h="5477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Иные межбюджетные трансферты местным бюджетам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8,95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3,20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12,3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10,4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</a:tr>
              <a:tr h="11516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Субсидии местным бюджетам на реализацию мероприятий по сохранению мемориальных объектов, увековечивающих память о новосибирцах – защитниках отечества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9,36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41,66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8,68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</a:tr>
              <a:tr h="5226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Субсидии некоммерческим (религиозным) организациям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5,97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16,80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</a:tr>
              <a:tr h="9859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Мероприятия по проведению работ на воинских захоронениях в рамках реализации федеральной целевой программы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1,15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6,69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</a:tr>
              <a:tr h="5477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Осуществление переданных полномочий Российской Федерации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714,73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2,90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4,51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5,40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</a:tr>
              <a:tr h="3286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Расходы на содержание инспекции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10,85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11,18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11,19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10,50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76" marR="49776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33375"/>
            <a:ext cx="7772400" cy="5759450"/>
          </a:xfrm>
        </p:spPr>
        <p:txBody>
          <a:bodyPr anchor="t"/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В 2020 году в Реестр включены в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качестве объектов культурного наследия регионального значения: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ru-RU" sz="2000" dirty="0">
              <a:effectLst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412544"/>
              </p:ext>
            </p:extLst>
          </p:nvPr>
        </p:nvGraphicFramePr>
        <p:xfrm>
          <a:off x="395536" y="1124744"/>
          <a:ext cx="8496944" cy="5417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5472608"/>
              </a:tblGrid>
              <a:tr h="323167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 (месторасположение)</a:t>
                      </a:r>
                      <a:endParaRPr lang="ru-RU" dirty="0"/>
                    </a:p>
                  </a:txBody>
                  <a:tcPr/>
                </a:tc>
              </a:tr>
              <a:tr h="56554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«Конюшня»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г. Новосибирск, территория Военного городка, 770/2</a:t>
                      </a:r>
                      <a:endParaRPr lang="ru-RU" dirty="0"/>
                    </a:p>
                  </a:txBody>
                  <a:tcPr/>
                </a:tc>
              </a:tr>
              <a:tr h="32316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«Дом жилой»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г. Новосибирск, ул. Тополевая, 8</a:t>
                      </a:r>
                      <a:endParaRPr lang="ru-RU" dirty="0"/>
                    </a:p>
                  </a:txBody>
                  <a:tcPr/>
                </a:tc>
              </a:tr>
              <a:tr h="32316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«Дом жилой»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г. Новосибирск, ул. Тополевая, 4</a:t>
                      </a:r>
                      <a:endParaRPr lang="ru-RU" dirty="0"/>
                    </a:p>
                  </a:txBody>
                  <a:tcPr/>
                </a:tc>
              </a:tr>
              <a:tr h="66253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«Дом жилой для четырех семей старших офицеров»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г. Новосибирск, территория Военного городка, 56</a:t>
                      </a:r>
                      <a:endParaRPr lang="ru-RU" dirty="0"/>
                    </a:p>
                  </a:txBody>
                  <a:tcPr/>
                </a:tc>
              </a:tr>
              <a:tr h="105029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«Офицерская и солдатская баня»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г. Новосибирск, территория Военного городка, у юго-восточного фасада объекта культурного наследия «Военный городок. Комплекс зданий военного ведомства. Дом жилой» (объект № 28)</a:t>
                      </a:r>
                      <a:endParaRPr lang="ru-RU" dirty="0"/>
                    </a:p>
                  </a:txBody>
                  <a:tcPr/>
                </a:tc>
              </a:tr>
              <a:tr h="86129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«Вспомогательное здание инфраструктуры военно-остановочного пункта»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г. Новосибирск, ул. Владимировская,2</a:t>
                      </a:r>
                      <a:endParaRPr lang="ru-RU" dirty="0"/>
                    </a:p>
                  </a:txBody>
                  <a:tcPr/>
                </a:tc>
              </a:tr>
              <a:tr h="80791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«Церковь во имя Архистратига Божия Михаила»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Новосибирская область, </a:t>
                      </a:r>
                      <a:r>
                        <a:rPr lang="ru-RU" sz="1800" dirty="0" err="1" smtClean="0">
                          <a:effectLst/>
                        </a:rPr>
                        <a:t>Искитимский</a:t>
                      </a:r>
                      <a:r>
                        <a:rPr lang="ru-RU" sz="1800" dirty="0" smtClean="0">
                          <a:effectLst/>
                        </a:rPr>
                        <a:t> район, с. Легостаево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916322"/>
      </p:ext>
    </p:extLst>
  </p:cSld>
  <p:clrMapOvr>
    <a:masterClrMapping/>
  </p:clrMapOvr>
  <p:transition spd="slow">
    <p:cover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6161088"/>
          </a:xfrm>
        </p:spPr>
        <p:txBody>
          <a:bodyPr anchor="t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По итогам 2020 года в перечень выявленных объектов культурного наследия, расположенных на территории Новосибирской области, включены: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ru-RU" sz="1800" b="1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226966"/>
              </p:ext>
            </p:extLst>
          </p:nvPr>
        </p:nvGraphicFramePr>
        <p:xfrm>
          <a:off x="827584" y="2204864"/>
          <a:ext cx="777686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036"/>
                <a:gridCol w="5008828"/>
              </a:tblGrid>
              <a:tr h="324613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 (месторасположение)</a:t>
                      </a:r>
                      <a:endParaRPr lang="ru-RU" dirty="0"/>
                    </a:p>
                  </a:txBody>
                  <a:tcPr/>
                </a:tc>
              </a:tr>
              <a:tr h="56807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Памятник архитектуры «Госпиталь»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г. Новосибирск, Военный городок №1 (425 госпиталь)</a:t>
                      </a:r>
                      <a:endParaRPr lang="ru-RU" dirty="0"/>
                    </a:p>
                  </a:txBody>
                  <a:tcPr/>
                </a:tc>
              </a:tr>
              <a:tr h="81153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Памятник архитектуры «Дом купца Ф.А. Щеглова»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Новосибирская область, </a:t>
                      </a:r>
                      <a:r>
                        <a:rPr lang="ru-RU" sz="1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Кыштовский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район, с. Кыштовка, ул. Ленина, 35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865542"/>
      </p:ext>
    </p:extLst>
  </p:cSld>
  <p:clrMapOvr>
    <a:masterClrMapping/>
  </p:clrMapOvr>
  <p:transition spd="slow"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944216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В 2020 году организованы работы по сохранению ОКН в рамках госпрограммы «Культура Новосибирской области», государственного задания ГАУ НСО НПЦ на 5 объектах.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Количество ОКН, на которых осуществлялось финансирование работ по сохранению: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477479"/>
              </p:ext>
            </p:extLst>
          </p:nvPr>
        </p:nvGraphicFramePr>
        <p:xfrm>
          <a:off x="467544" y="2276872"/>
          <a:ext cx="8352933" cy="3961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113"/>
                <a:gridCol w="2155109"/>
                <a:gridCol w="583113"/>
                <a:gridCol w="583113"/>
                <a:gridCol w="632058"/>
                <a:gridCol w="534168"/>
                <a:gridCol w="583113"/>
                <a:gridCol w="787501"/>
                <a:gridCol w="787501"/>
                <a:gridCol w="584615"/>
                <a:gridCol w="539529"/>
              </a:tblGrid>
              <a:tr h="49715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Федерального значения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Регионального значения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Местного значения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4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7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 ОКН, в т.ч.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79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70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2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Архитектура, мемориальные сооружения, достопримечательные места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79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70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5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Объекты археологического наследия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-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311402"/>
      </p:ext>
    </p:extLst>
  </p:cSld>
  <p:clrMapOvr>
    <a:masterClrMapping/>
  </p:clrMapOvr>
  <p:transition spd="slow"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305550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</a:rPr>
              <a:t>Количество ОКН, на которых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завершены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</a:rPr>
              <a:t>работы по сохранению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883109"/>
              </p:ext>
            </p:extLst>
          </p:nvPr>
        </p:nvGraphicFramePr>
        <p:xfrm>
          <a:off x="755580" y="1412774"/>
          <a:ext cx="7920876" cy="4248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897"/>
                <a:gridCol w="2006481"/>
                <a:gridCol w="542897"/>
                <a:gridCol w="542897"/>
                <a:gridCol w="542897"/>
                <a:gridCol w="542897"/>
                <a:gridCol w="542897"/>
                <a:gridCol w="733190"/>
                <a:gridCol w="733190"/>
                <a:gridCol w="544297"/>
                <a:gridCol w="646336"/>
              </a:tblGrid>
              <a:tr h="6483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Показатель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Федерального значения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Регионального значения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Местного значения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 ОКН, в т.ч.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4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Архитектура, мемориальные сооружения, достопримечательные места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Объекты археологического наследия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-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08222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92101"/>
            <a:ext cx="8229600" cy="13367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</a:rPr>
              <a:t>Финансирование работ по сохранению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ОКН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(тыс. руб.)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4321175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endParaRPr lang="ru-RU" sz="2400" b="1" i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521315"/>
              </p:ext>
            </p:extLst>
          </p:nvPr>
        </p:nvGraphicFramePr>
        <p:xfrm>
          <a:off x="395534" y="1700808"/>
          <a:ext cx="8568954" cy="4738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2596"/>
                <a:gridCol w="822980"/>
                <a:gridCol w="713873"/>
                <a:gridCol w="822980"/>
                <a:gridCol w="822980"/>
                <a:gridCol w="822980"/>
                <a:gridCol w="864280"/>
                <a:gridCol w="585672"/>
                <a:gridCol w="722541"/>
                <a:gridCol w="648072"/>
              </a:tblGrid>
              <a:tr h="52135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Источники финансирования работ по сохранению ОКН (тыс</a:t>
                      </a:r>
                      <a:r>
                        <a:rPr lang="ru-RU" sz="1400" dirty="0" smtClean="0">
                          <a:effectLst/>
                        </a:rPr>
                        <a:t>. </a:t>
                      </a:r>
                      <a:r>
                        <a:rPr lang="ru-RU" sz="1400" dirty="0" err="1" smtClean="0">
                          <a:effectLst/>
                        </a:rPr>
                        <a:t>руб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Федерального значения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Регионального значения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Местного значения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3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1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Всего, в т.ч.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191 033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20 515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13 264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164 510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440 798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103 240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2 110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3 791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7 507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1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Федеральный бюджет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169 000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1 773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45 765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1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Региональный бюджет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551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1 407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44 395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116 859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9 273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1 472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3 723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7 507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1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Местный бюджет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13 109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14 635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100 858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2 955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5 217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8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Внебюджетные поступления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8 342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4 472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13 264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107 543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320 683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42 984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637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312</TotalTime>
  <Words>1351</Words>
  <Application>Microsoft Office PowerPoint</Application>
  <PresentationFormat>Экран (4:3)</PresentationFormat>
  <Paragraphs>549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Океан</vt:lpstr>
      <vt:lpstr>ИТОГИ  деятельности в сфере сохранения, использования, популяризации и государственной охраны объектов культурного наследия,  расположенных на территории Новосибирской области, за 2020 год  и приоритетные задачи на 2021 и последующие годы</vt:lpstr>
      <vt:lpstr>Количество объектов культурного наследия, включенных в ЕГР КН:  </vt:lpstr>
      <vt:lpstr>Количество выявленных объектов культурного наследия:  </vt:lpstr>
      <vt:lpstr>Динамика финансирования сферы охраны объектов культурного наследия в Новосибирской области  (в млн. рублей):   </vt:lpstr>
      <vt:lpstr>В 2020 году в Реестр включены в качестве объектов культурного наследия регионального значения: </vt:lpstr>
      <vt:lpstr>По итогам 2020 года в перечень выявленных объектов культурного наследия, расположенных на территории Новосибирской области, включены:  </vt:lpstr>
      <vt:lpstr>В 2020 году организованы работы по сохранению ОКН в рамках госпрограммы «Культура Новосибирской области», государственного задания ГАУ НСО НПЦ на 5 объектах.  Количество ОКН, на которых осуществлялось финансирование работ по сохранению:</vt:lpstr>
      <vt:lpstr>Количество ОКН, на которых завершены работы по сохранению</vt:lpstr>
      <vt:lpstr>Финансирование работ по сохранению ОКН  (тыс. руб.) </vt:lpstr>
      <vt:lpstr>Оформление охранных обязательств, требований по сохранению, использованию и содержанию объектов культурного наследия (количество)</vt:lpstr>
      <vt:lpstr>Количество проведенных надзорных мероприятий и примененные меры реагирования</vt:lpstr>
      <vt:lpstr>Реализация мероприятий федеральной целевой программы «Увековечивание памяти погибших при защите Отечества на 2019-2024 годы», утвержденной постановлением Правительства Российской Федерации от 09.08.2019 № 1036</vt:lpstr>
      <vt:lpstr>Реализация Стратегии социально-экономического развития Новосибирской области до 2030 года  Проект «Исторические поселения Новосибирской области»</vt:lpstr>
      <vt:lpstr>Объекты культурного наследия – многоквартирные дома   Пилотный проект комплексного проектирования и ведения ремонтно-реставрационных работ на объекте культурного наследия регионального значения «Жилой дом («Дом с часами»)» </vt:lpstr>
      <vt:lpstr>Количество проведенных надзорных мероприятий и примененные меры реагирования</vt:lpstr>
      <vt:lpstr>Исполнение поручения Президента Российской Федерации Пр-2217 от 20.08.2012 года об установлении границ территорий, зон охраны и режимов их использования</vt:lpstr>
      <vt:lpstr>Обеспеченность объектов культурного наследия утвержденными границами территорий</vt:lpstr>
      <vt:lpstr>Разработка критериев установления историко-культурной значимости объектов, обладающих признаками объектов культурного наследия</vt:lpstr>
      <vt:lpstr>Внесение сведений об ОКН в ЕГР КН, на 01.01.2020 – из доклада Минкультуры России о количестве внесенных сведений, на 01.01.2021 – расчетным путем</vt:lpstr>
      <vt:lpstr>Цифровая трансформация в сфере управления охраной объектов культурного наследия Новосибирской области</vt:lpstr>
      <vt:lpstr>Спасибо за внимание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n.druzhinina</dc:creator>
  <cp:lastModifiedBy>Медведева</cp:lastModifiedBy>
  <cp:revision>30</cp:revision>
  <cp:lastPrinted>2021-02-05T05:52:15Z</cp:lastPrinted>
  <dcterms:created xsi:type="dcterms:W3CDTF">2012-04-13T07:09:07Z</dcterms:created>
  <dcterms:modified xsi:type="dcterms:W3CDTF">2021-02-05T05:52:27Z</dcterms:modified>
</cp:coreProperties>
</file>